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oppins"/>
      <p:regular r:id="rId27"/>
      <p:bold r:id="rId28"/>
      <p:italic r:id="rId29"/>
      <p:boldItalic r:id="rId30"/>
    </p:embeddedFont>
    <p:embeddedFont>
      <p:font typeface="Cabin"/>
      <p:regular r:id="rId31"/>
      <p:bold r:id="rId32"/>
      <p:italic r:id="rId33"/>
      <p:boldItalic r:id="rId34"/>
    </p:embeddedFont>
    <p:embeddedFont>
      <p:font typeface="Work Sans Regular"/>
      <p:regular r:id="rId35"/>
      <p:bold r:id="rId36"/>
      <p:italic r:id="rId37"/>
      <p:boldItalic r:id="rId38"/>
    </p:embeddedFont>
    <p:embeddedFont>
      <p:font typeface="Karla"/>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Karla-bold.fntdata"/><Relationship Id="rId20" Type="http://schemas.openxmlformats.org/officeDocument/2006/relationships/slide" Target="slides/slide15.xml"/><Relationship Id="rId42" Type="http://schemas.openxmlformats.org/officeDocument/2006/relationships/font" Target="fonts/Karla-boldItalic.fntdata"/><Relationship Id="rId41" Type="http://schemas.openxmlformats.org/officeDocument/2006/relationships/font" Target="fonts/Karla-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oppins-bold.fntdata"/><Relationship Id="rId27" Type="http://schemas.openxmlformats.org/officeDocument/2006/relationships/font" Target="fonts/Poppins-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bin-regular.fntdata"/><Relationship Id="rId30" Type="http://schemas.openxmlformats.org/officeDocument/2006/relationships/font" Target="fonts/Poppins-boldItalic.fntdata"/><Relationship Id="rId11" Type="http://schemas.openxmlformats.org/officeDocument/2006/relationships/slide" Target="slides/slide6.xml"/><Relationship Id="rId33" Type="http://schemas.openxmlformats.org/officeDocument/2006/relationships/font" Target="fonts/Cabin-italic.fntdata"/><Relationship Id="rId10" Type="http://schemas.openxmlformats.org/officeDocument/2006/relationships/slide" Target="slides/slide5.xml"/><Relationship Id="rId32" Type="http://schemas.openxmlformats.org/officeDocument/2006/relationships/font" Target="fonts/Cabin-bold.fntdata"/><Relationship Id="rId13" Type="http://schemas.openxmlformats.org/officeDocument/2006/relationships/slide" Target="slides/slide8.xml"/><Relationship Id="rId35" Type="http://schemas.openxmlformats.org/officeDocument/2006/relationships/font" Target="fonts/WorkSansRegular-regular.fntdata"/><Relationship Id="rId12" Type="http://schemas.openxmlformats.org/officeDocument/2006/relationships/slide" Target="slides/slide7.xml"/><Relationship Id="rId34" Type="http://schemas.openxmlformats.org/officeDocument/2006/relationships/font" Target="fonts/Cabin-boldItalic.fntdata"/><Relationship Id="rId15" Type="http://schemas.openxmlformats.org/officeDocument/2006/relationships/slide" Target="slides/slide10.xml"/><Relationship Id="rId37" Type="http://schemas.openxmlformats.org/officeDocument/2006/relationships/font" Target="fonts/WorkSansRegular-italic.fntdata"/><Relationship Id="rId14" Type="http://schemas.openxmlformats.org/officeDocument/2006/relationships/slide" Target="slides/slide9.xml"/><Relationship Id="rId36" Type="http://schemas.openxmlformats.org/officeDocument/2006/relationships/font" Target="fonts/WorkSansRegular-bold.fntdata"/><Relationship Id="rId17" Type="http://schemas.openxmlformats.org/officeDocument/2006/relationships/slide" Target="slides/slide12.xml"/><Relationship Id="rId39" Type="http://schemas.openxmlformats.org/officeDocument/2006/relationships/font" Target="fonts/Karla-regular.fntdata"/><Relationship Id="rId16" Type="http://schemas.openxmlformats.org/officeDocument/2006/relationships/slide" Target="slides/slide11.xml"/><Relationship Id="rId38" Type="http://schemas.openxmlformats.org/officeDocument/2006/relationships/font" Target="fonts/WorkSansRegular-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db63f736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db63f736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3a380eb3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3a380eb3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60bed0f4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60bed0f4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a4012a83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a4012a83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a4012a83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a4012a83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a4012a83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a4012a83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2815f93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2815f93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a39c8b0b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a39c8b0b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3a39c8b0b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39c8b0b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a39c8b0b8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a39c8b0b8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851f038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851f038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a4012a83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a4012a83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75eb08321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5eb08321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3db63f736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db63f736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a4012a83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a4012a83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3a39c8b0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a39c8b0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a4012a8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a4012a8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3a380eb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3a380eb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3a380eb3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3a380eb3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3a380eb3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3a380eb3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3a380eb3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3a380eb3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16personalities.com/" TargetMode="Externa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www.youtube.com/watch?v=502ILHjX9EE" TargetMode="External"/><Relationship Id="rId4" Type="http://schemas.openxmlformats.org/officeDocument/2006/relationships/image" Target="../media/image6.jp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IPYeCltXpxw" TargetMode="External"/><Relationship Id="rId4" Type="http://schemas.openxmlformats.org/officeDocument/2006/relationships/image" Target="../media/image8.jpg"/><Relationship Id="rId5"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www.youtube.com/watch?v=9TknExhqhYI" TargetMode="External"/><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www.youtube.com/watch?v=zNBmHXS3A6I" TargetMode="External"/><Relationship Id="rId5"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53" name="Shape 53"/>
        <p:cNvGrpSpPr/>
        <p:nvPr/>
      </p:nvGrpSpPr>
      <p:grpSpPr>
        <a:xfrm>
          <a:off x="0" y="0"/>
          <a:ext cx="0" cy="0"/>
          <a:chOff x="0" y="0"/>
          <a:chExt cx="0" cy="0"/>
        </a:xfrm>
      </p:grpSpPr>
      <p:sp>
        <p:nvSpPr>
          <p:cNvPr id="54" name="Google Shape;54;p13"/>
          <p:cNvSpPr/>
          <p:nvPr/>
        </p:nvSpPr>
        <p:spPr>
          <a:xfrm>
            <a:off x="2533350" y="2745525"/>
            <a:ext cx="4077300" cy="1337400"/>
          </a:xfrm>
          <a:prstGeom prst="roundRect">
            <a:avLst>
              <a:gd fmla="val 4194" name="adj"/>
            </a:avLst>
          </a:prstGeom>
          <a:solidFill>
            <a:srgbClr val="1B344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a:off x="0" y="4425025"/>
            <a:ext cx="9144000" cy="7185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4212125" y="611050"/>
            <a:ext cx="719738" cy="718499"/>
          </a:xfrm>
          <a:prstGeom prst="rect">
            <a:avLst/>
          </a:prstGeom>
          <a:noFill/>
          <a:ln>
            <a:noFill/>
          </a:ln>
        </p:spPr>
      </p:pic>
      <p:sp>
        <p:nvSpPr>
          <p:cNvPr id="57" name="Google Shape;57;p13"/>
          <p:cNvSpPr txBox="1"/>
          <p:nvPr/>
        </p:nvSpPr>
        <p:spPr>
          <a:xfrm>
            <a:off x="3378900" y="4683975"/>
            <a:ext cx="2386200" cy="3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www.codeclan.com</a:t>
            </a:r>
            <a:endParaRPr sz="1000">
              <a:solidFill>
                <a:srgbClr val="FFFFFF"/>
              </a:solidFill>
              <a:latin typeface="Poppins"/>
              <a:ea typeface="Poppins"/>
              <a:cs typeface="Poppins"/>
              <a:sym typeface="Poppins"/>
            </a:endParaRPr>
          </a:p>
        </p:txBody>
      </p:sp>
      <p:sp>
        <p:nvSpPr>
          <p:cNvPr id="58" name="Google Shape;58;p13"/>
          <p:cNvSpPr txBox="1"/>
          <p:nvPr/>
        </p:nvSpPr>
        <p:spPr>
          <a:xfrm>
            <a:off x="2258250" y="2632925"/>
            <a:ext cx="4627500" cy="48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br>
              <a:rPr b="1" lang="en-GB" sz="1800">
                <a:solidFill>
                  <a:schemeClr val="lt1"/>
                </a:solidFill>
                <a:latin typeface="Karla"/>
                <a:ea typeface="Karla"/>
                <a:cs typeface="Karla"/>
                <a:sym typeface="Karla"/>
              </a:rPr>
            </a:br>
            <a:r>
              <a:rPr b="1" lang="en-GB" sz="2200">
                <a:solidFill>
                  <a:schemeClr val="lt1"/>
                </a:solidFill>
                <a:latin typeface="Karla"/>
                <a:ea typeface="Karla"/>
                <a:cs typeface="Karla"/>
                <a:sym typeface="Karla"/>
              </a:rPr>
              <a:t>Brand Of Me</a:t>
            </a:r>
            <a:br>
              <a:rPr b="1" lang="en-GB">
                <a:solidFill>
                  <a:schemeClr val="lt1"/>
                </a:solidFill>
                <a:latin typeface="Karla"/>
                <a:ea typeface="Karla"/>
                <a:cs typeface="Karla"/>
                <a:sym typeface="Karla"/>
              </a:rPr>
            </a:br>
            <a:r>
              <a:rPr b="1" lang="en-GB">
                <a:solidFill>
                  <a:schemeClr val="lt1"/>
                </a:solidFill>
                <a:latin typeface="Karla"/>
                <a:ea typeface="Karla"/>
                <a:cs typeface="Karla"/>
                <a:sym typeface="Karla"/>
              </a:rPr>
              <a:t>Lorraine Rew - Industry Talent Manager</a:t>
            </a:r>
            <a:br>
              <a:rPr b="1" lang="en-GB">
                <a:solidFill>
                  <a:schemeClr val="lt1"/>
                </a:solidFill>
                <a:latin typeface="Karla"/>
                <a:ea typeface="Karla"/>
                <a:cs typeface="Karla"/>
                <a:sym typeface="Karla"/>
              </a:rPr>
            </a:br>
            <a:r>
              <a:rPr b="1" lang="en-GB">
                <a:solidFill>
                  <a:schemeClr val="lt1"/>
                </a:solidFill>
                <a:latin typeface="Karla"/>
                <a:ea typeface="Karla"/>
                <a:cs typeface="Karla"/>
                <a:sym typeface="Karla"/>
              </a:rPr>
              <a:t>CodeClan Careers Team</a:t>
            </a:r>
            <a:endParaRPr>
              <a:solidFill>
                <a:schemeClr val="dk1"/>
              </a:solidFill>
              <a:latin typeface="Karla"/>
              <a:ea typeface="Karla"/>
              <a:cs typeface="Karla"/>
              <a:sym typeface="Karla"/>
            </a:endParaRPr>
          </a:p>
          <a:p>
            <a:pPr indent="0" lvl="0" marL="0" rtl="0" algn="l">
              <a:spcBef>
                <a:spcPts val="0"/>
              </a:spcBef>
              <a:spcAft>
                <a:spcPts val="0"/>
              </a:spcAft>
              <a:buNone/>
            </a:pPr>
            <a:r>
              <a:t/>
            </a:r>
            <a:endParaRPr b="1">
              <a:solidFill>
                <a:schemeClr val="lt1"/>
              </a:solidFill>
              <a:latin typeface="Karla"/>
              <a:ea typeface="Karla"/>
              <a:cs typeface="Karla"/>
              <a:sym typeface="Karla"/>
            </a:endParaRPr>
          </a:p>
        </p:txBody>
      </p:sp>
      <p:pic>
        <p:nvPicPr>
          <p:cNvPr id="59" name="Google Shape;59;p13"/>
          <p:cNvPicPr preferRelativeResize="0"/>
          <p:nvPr/>
        </p:nvPicPr>
        <p:blipFill>
          <a:blip r:embed="rId4">
            <a:alphaModFix/>
          </a:blip>
          <a:stretch>
            <a:fillRect/>
          </a:stretch>
        </p:blipFill>
        <p:spPr>
          <a:xfrm>
            <a:off x="3103013" y="1512929"/>
            <a:ext cx="2937976" cy="846050"/>
          </a:xfrm>
          <a:prstGeom prst="rect">
            <a:avLst/>
          </a:prstGeom>
          <a:noFill/>
          <a:ln>
            <a:noFill/>
          </a:ln>
          <a:effectLst>
            <a:outerShdw blurRad="57150" rotWithShape="0" algn="bl" dir="5400000" dist="19050">
              <a:srgbClr val="000000">
                <a:alpha val="50000"/>
              </a:srgbClr>
            </a:outerShdw>
          </a:effectLst>
        </p:spPr>
      </p:pic>
      <p:pic>
        <p:nvPicPr>
          <p:cNvPr id="60" name="Google Shape;60;p13"/>
          <p:cNvPicPr preferRelativeResize="0"/>
          <p:nvPr/>
        </p:nvPicPr>
        <p:blipFill>
          <a:blip r:embed="rId5">
            <a:alphaModFix/>
          </a:blip>
          <a:stretch>
            <a:fillRect/>
          </a:stretch>
        </p:blipFill>
        <p:spPr>
          <a:xfrm>
            <a:off x="191800" y="4775526"/>
            <a:ext cx="1089801" cy="20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43" name="Shape 143"/>
        <p:cNvGrpSpPr/>
        <p:nvPr/>
      </p:nvGrpSpPr>
      <p:grpSpPr>
        <a:xfrm>
          <a:off x="0" y="0"/>
          <a:ext cx="0" cy="0"/>
          <a:chOff x="0" y="0"/>
          <a:chExt cx="0" cy="0"/>
        </a:xfrm>
      </p:grpSpPr>
      <p:sp>
        <p:nvSpPr>
          <p:cNvPr id="144" name="Google Shape;144;p22"/>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145" name="Google Shape;145;p22"/>
          <p:cNvSpPr txBox="1"/>
          <p:nvPr/>
        </p:nvSpPr>
        <p:spPr>
          <a:xfrm>
            <a:off x="1437300" y="353825"/>
            <a:ext cx="62694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chemeClr val="lt1"/>
                </a:solidFill>
                <a:latin typeface="Poppins"/>
                <a:ea typeface="Poppins"/>
                <a:cs typeface="Poppins"/>
                <a:sym typeface="Poppins"/>
              </a:rPr>
              <a:t>What type of company is best for you?</a:t>
            </a:r>
            <a:endParaRPr b="1" sz="2200">
              <a:solidFill>
                <a:schemeClr val="lt1"/>
              </a:solidFill>
              <a:latin typeface="Poppins"/>
              <a:ea typeface="Poppins"/>
              <a:cs typeface="Poppins"/>
              <a:sym typeface="Poppins"/>
            </a:endParaRPr>
          </a:p>
        </p:txBody>
      </p:sp>
      <p:sp>
        <p:nvSpPr>
          <p:cNvPr id="146" name="Google Shape;146;p22"/>
          <p:cNvSpPr txBox="1"/>
          <p:nvPr/>
        </p:nvSpPr>
        <p:spPr>
          <a:xfrm>
            <a:off x="378750" y="1176975"/>
            <a:ext cx="8097900" cy="310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br>
              <a:rPr lang="en-GB"/>
            </a:br>
            <a:r>
              <a:rPr lang="en-GB" sz="1600" u="sng">
                <a:solidFill>
                  <a:srgbClr val="FFFFFF"/>
                </a:solidFill>
                <a:latin typeface="Poppins"/>
                <a:ea typeface="Poppins"/>
                <a:cs typeface="Poppins"/>
                <a:sym typeface="Poppins"/>
                <a:hlinkClick r:id="rId3"/>
              </a:rPr>
              <a:t>www.16personalities.com/</a:t>
            </a:r>
            <a:endParaRPr sz="1600">
              <a:solidFill>
                <a:srgbClr val="FFFFFF"/>
              </a:solidFill>
              <a:latin typeface="Poppins"/>
              <a:ea typeface="Poppins"/>
              <a:cs typeface="Poppins"/>
              <a:sym typeface="Poppins"/>
            </a:endParaRPr>
          </a:p>
          <a:p>
            <a:pPr indent="0" lvl="0" marL="0" rtl="0" algn="ctr">
              <a:lnSpc>
                <a:spcPct val="115000"/>
              </a:lnSpc>
              <a:spcBef>
                <a:spcPts val="900"/>
              </a:spcBef>
              <a:spcAft>
                <a:spcPts val="0"/>
              </a:spcAft>
              <a:buNone/>
            </a:pPr>
            <a:r>
              <a:t/>
            </a:r>
            <a:endParaRPr sz="1600">
              <a:solidFill>
                <a:srgbClr val="FFFFFF"/>
              </a:solidFill>
              <a:latin typeface="Poppins"/>
              <a:ea typeface="Poppins"/>
              <a:cs typeface="Poppins"/>
              <a:sym typeface="Poppins"/>
            </a:endParaRPr>
          </a:p>
          <a:p>
            <a:pPr indent="0" lvl="0" marL="0" rtl="0" algn="ctr">
              <a:lnSpc>
                <a:spcPct val="115000"/>
              </a:lnSpc>
              <a:spcBef>
                <a:spcPts val="900"/>
              </a:spcBef>
              <a:spcAft>
                <a:spcPts val="900"/>
              </a:spcAft>
              <a:buNone/>
            </a:pPr>
            <a:r>
              <a:t/>
            </a:r>
            <a:endParaRPr sz="1600">
              <a:solidFill>
                <a:srgbClr val="FFFFFF"/>
              </a:solidFill>
              <a:latin typeface="Poppins"/>
              <a:ea typeface="Poppins"/>
              <a:cs typeface="Poppins"/>
              <a:sym typeface="Poppins"/>
            </a:endParaRPr>
          </a:p>
        </p:txBody>
      </p:sp>
      <p:sp>
        <p:nvSpPr>
          <p:cNvPr id="147" name="Google Shape;147;p22"/>
          <p:cNvSpPr txBox="1"/>
          <p:nvPr/>
        </p:nvSpPr>
        <p:spPr>
          <a:xfrm>
            <a:off x="378750" y="1176975"/>
            <a:ext cx="4098000" cy="351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Poppins"/>
                <a:ea typeface="Poppins"/>
                <a:cs typeface="Poppins"/>
                <a:sym typeface="Poppins"/>
              </a:rPr>
              <a:t>Myers Briggs 16 Personalities Test</a:t>
            </a:r>
            <a:endParaRPr b="1" sz="1800">
              <a:solidFill>
                <a:srgbClr val="FFFFFF"/>
              </a:solidFill>
              <a:latin typeface="Poppins"/>
              <a:ea typeface="Poppins"/>
              <a:cs typeface="Poppins"/>
              <a:sym typeface="Poppins"/>
            </a:endParaRPr>
          </a:p>
          <a:p>
            <a:pPr indent="0" lvl="0" marL="0" rtl="0" algn="l">
              <a:spcBef>
                <a:spcPts val="0"/>
              </a:spcBef>
              <a:spcAft>
                <a:spcPts val="0"/>
              </a:spcAft>
              <a:buNone/>
            </a:pPr>
            <a:r>
              <a:t/>
            </a:r>
            <a:endParaRPr b="1" sz="1800">
              <a:solidFill>
                <a:srgbClr val="FFFFFF"/>
              </a:solidFill>
              <a:latin typeface="Poppins"/>
              <a:ea typeface="Poppins"/>
              <a:cs typeface="Poppins"/>
              <a:sym typeface="Poppins"/>
            </a:endParaRPr>
          </a:p>
        </p:txBody>
      </p:sp>
      <p:pic>
        <p:nvPicPr>
          <p:cNvPr id="148" name="Google Shape;148;p22"/>
          <p:cNvPicPr preferRelativeResize="0"/>
          <p:nvPr/>
        </p:nvPicPr>
        <p:blipFill>
          <a:blip r:embed="rId4">
            <a:alphaModFix/>
          </a:blip>
          <a:stretch>
            <a:fillRect/>
          </a:stretch>
        </p:blipFill>
        <p:spPr>
          <a:xfrm>
            <a:off x="434375" y="2220075"/>
            <a:ext cx="3800850" cy="1900425"/>
          </a:xfrm>
          <a:prstGeom prst="rect">
            <a:avLst/>
          </a:prstGeom>
          <a:noFill/>
          <a:ln>
            <a:noFill/>
          </a:ln>
        </p:spPr>
      </p:pic>
      <p:sp>
        <p:nvSpPr>
          <p:cNvPr id="149" name="Google Shape;149;p22"/>
          <p:cNvSpPr txBox="1"/>
          <p:nvPr/>
        </p:nvSpPr>
        <p:spPr>
          <a:xfrm>
            <a:off x="4675650" y="1083650"/>
            <a:ext cx="3801000" cy="36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100">
                <a:solidFill>
                  <a:srgbClr val="FFFFFF"/>
                </a:solidFill>
                <a:latin typeface="Poppins"/>
                <a:ea typeface="Poppins"/>
                <a:cs typeface="Poppins"/>
                <a:sym typeface="Poppins"/>
              </a:rPr>
              <a:t>Learn the meaning of your personality type, your strengths and weaknesses, and find practical info on careers and relationships for your type.</a:t>
            </a:r>
            <a:endParaRPr sz="11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t/>
            </a:r>
            <a:endParaRPr sz="11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lang="en-GB" sz="1100">
                <a:solidFill>
                  <a:srgbClr val="FFFFFF"/>
                </a:solidFill>
                <a:latin typeface="Poppins"/>
                <a:ea typeface="Poppins"/>
                <a:cs typeface="Poppins"/>
                <a:sym typeface="Poppins"/>
              </a:rPr>
              <a:t>Myers &amp; Briggs proposed that there were 4 key dimensions that could be used to categorise people:</a:t>
            </a:r>
            <a:endParaRPr sz="1100">
              <a:solidFill>
                <a:srgbClr val="FFFFFF"/>
              </a:solidFill>
              <a:latin typeface="Poppins"/>
              <a:ea typeface="Poppins"/>
              <a:cs typeface="Poppins"/>
              <a:sym typeface="Poppins"/>
            </a:endParaRPr>
          </a:p>
          <a:p>
            <a:pPr indent="-298450" lvl="0" marL="457200" rtl="0" algn="l">
              <a:lnSpc>
                <a:spcPct val="115000"/>
              </a:lnSpc>
              <a:spcBef>
                <a:spcPts val="1200"/>
              </a:spcBef>
              <a:spcAft>
                <a:spcPts val="0"/>
              </a:spcAft>
              <a:buClr>
                <a:srgbClr val="FFD966"/>
              </a:buClr>
              <a:buSzPts val="1100"/>
              <a:buFont typeface="Poppins"/>
              <a:buChar char="●"/>
            </a:pPr>
            <a:r>
              <a:rPr lang="en-GB" sz="1100">
                <a:solidFill>
                  <a:srgbClr val="FFD966"/>
                </a:solidFill>
                <a:latin typeface="Poppins"/>
                <a:ea typeface="Poppins"/>
                <a:cs typeface="Poppins"/>
                <a:sym typeface="Poppins"/>
              </a:rPr>
              <a:t>Introversion vs. Extraversion</a:t>
            </a:r>
            <a:endParaRPr sz="1100">
              <a:solidFill>
                <a:srgbClr val="FFD966"/>
              </a:solidFill>
              <a:latin typeface="Poppins"/>
              <a:ea typeface="Poppins"/>
              <a:cs typeface="Poppins"/>
              <a:sym typeface="Poppins"/>
            </a:endParaRPr>
          </a:p>
          <a:p>
            <a:pPr indent="-298450" lvl="0" marL="457200" rtl="0" algn="l">
              <a:lnSpc>
                <a:spcPct val="115000"/>
              </a:lnSpc>
              <a:spcBef>
                <a:spcPts val="0"/>
              </a:spcBef>
              <a:spcAft>
                <a:spcPts val="0"/>
              </a:spcAft>
              <a:buClr>
                <a:srgbClr val="FFD966"/>
              </a:buClr>
              <a:buSzPts val="1100"/>
              <a:buFont typeface="Poppins"/>
              <a:buChar char="●"/>
            </a:pPr>
            <a:r>
              <a:rPr lang="en-GB" sz="1100">
                <a:solidFill>
                  <a:srgbClr val="FFD966"/>
                </a:solidFill>
                <a:latin typeface="Poppins"/>
                <a:ea typeface="Poppins"/>
                <a:cs typeface="Poppins"/>
                <a:sym typeface="Poppins"/>
              </a:rPr>
              <a:t>Sensing vs. Intuition</a:t>
            </a:r>
            <a:endParaRPr sz="1100">
              <a:solidFill>
                <a:srgbClr val="FFD966"/>
              </a:solidFill>
              <a:latin typeface="Poppins"/>
              <a:ea typeface="Poppins"/>
              <a:cs typeface="Poppins"/>
              <a:sym typeface="Poppins"/>
            </a:endParaRPr>
          </a:p>
          <a:p>
            <a:pPr indent="-298450" lvl="0" marL="457200" rtl="0" algn="l">
              <a:lnSpc>
                <a:spcPct val="115000"/>
              </a:lnSpc>
              <a:spcBef>
                <a:spcPts val="0"/>
              </a:spcBef>
              <a:spcAft>
                <a:spcPts val="0"/>
              </a:spcAft>
              <a:buClr>
                <a:srgbClr val="FFD966"/>
              </a:buClr>
              <a:buSzPts val="1100"/>
              <a:buFont typeface="Poppins"/>
              <a:buChar char="●"/>
            </a:pPr>
            <a:r>
              <a:rPr lang="en-GB" sz="1100">
                <a:solidFill>
                  <a:srgbClr val="FFD966"/>
                </a:solidFill>
                <a:latin typeface="Poppins"/>
                <a:ea typeface="Poppins"/>
                <a:cs typeface="Poppins"/>
                <a:sym typeface="Poppins"/>
              </a:rPr>
              <a:t>Thinking vs. Feeling</a:t>
            </a:r>
            <a:endParaRPr sz="1100">
              <a:solidFill>
                <a:srgbClr val="FFD966"/>
              </a:solidFill>
              <a:latin typeface="Poppins"/>
              <a:ea typeface="Poppins"/>
              <a:cs typeface="Poppins"/>
              <a:sym typeface="Poppins"/>
            </a:endParaRPr>
          </a:p>
          <a:p>
            <a:pPr indent="-298450" lvl="0" marL="457200" rtl="0" algn="l">
              <a:lnSpc>
                <a:spcPct val="115000"/>
              </a:lnSpc>
              <a:spcBef>
                <a:spcPts val="0"/>
              </a:spcBef>
              <a:spcAft>
                <a:spcPts val="0"/>
              </a:spcAft>
              <a:buClr>
                <a:srgbClr val="FFD966"/>
              </a:buClr>
              <a:buSzPts val="1100"/>
              <a:buFont typeface="Poppins"/>
              <a:buChar char="●"/>
            </a:pPr>
            <a:r>
              <a:rPr lang="en-GB" sz="1100">
                <a:solidFill>
                  <a:srgbClr val="FFD966"/>
                </a:solidFill>
                <a:latin typeface="Poppins"/>
                <a:ea typeface="Poppins"/>
                <a:cs typeface="Poppins"/>
                <a:sym typeface="Poppins"/>
              </a:rPr>
              <a:t>Judging vs. Perceiving</a:t>
            </a:r>
            <a:endParaRPr sz="1100">
              <a:solidFill>
                <a:srgbClr val="FFD966"/>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n-GB" sz="1100">
                <a:solidFill>
                  <a:srgbClr val="FFFFFF"/>
                </a:solidFill>
                <a:latin typeface="Poppins"/>
                <a:ea typeface="Poppins"/>
                <a:cs typeface="Poppins"/>
                <a:sym typeface="Poppins"/>
              </a:rPr>
              <a:t>Example:</a:t>
            </a:r>
            <a:endParaRPr b="1" sz="11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b="1" lang="en-GB" sz="1100">
                <a:solidFill>
                  <a:srgbClr val="FFFFFF"/>
                </a:solidFill>
                <a:latin typeface="Poppins"/>
                <a:ea typeface="Poppins"/>
                <a:cs typeface="Poppins"/>
                <a:sym typeface="Poppins"/>
              </a:rPr>
              <a:t>Judgers</a:t>
            </a:r>
            <a:r>
              <a:rPr lang="en-GB" sz="1100">
                <a:solidFill>
                  <a:srgbClr val="FFFFFF"/>
                </a:solidFill>
                <a:latin typeface="Poppins"/>
                <a:ea typeface="Poppins"/>
                <a:cs typeface="Poppins"/>
                <a:sym typeface="Poppins"/>
              </a:rPr>
              <a:t> appreciate structure and order; they like things planned, and dislike last-minute changes</a:t>
            </a:r>
            <a:endParaRPr sz="11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b="1" lang="en-GB" sz="1100">
                <a:solidFill>
                  <a:srgbClr val="FFFFFF"/>
                </a:solidFill>
                <a:latin typeface="Poppins"/>
                <a:ea typeface="Poppins"/>
                <a:cs typeface="Poppins"/>
                <a:sym typeface="Poppins"/>
              </a:rPr>
              <a:t>Perceivers</a:t>
            </a:r>
            <a:r>
              <a:rPr lang="en-GB" sz="1100">
                <a:solidFill>
                  <a:srgbClr val="FFFFFF"/>
                </a:solidFill>
                <a:latin typeface="Poppins"/>
                <a:ea typeface="Poppins"/>
                <a:cs typeface="Poppins"/>
                <a:sym typeface="Poppins"/>
              </a:rPr>
              <a:t> appreciate flexibility and spontaneity; they like to leave things open so they can change their minds</a:t>
            </a:r>
            <a:endParaRPr sz="1100">
              <a:solidFill>
                <a:srgbClr val="FFFFFF"/>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53" name="Shape 153"/>
        <p:cNvGrpSpPr/>
        <p:nvPr/>
      </p:nvGrpSpPr>
      <p:grpSpPr>
        <a:xfrm>
          <a:off x="0" y="0"/>
          <a:ext cx="0" cy="0"/>
          <a:chOff x="0" y="0"/>
          <a:chExt cx="0" cy="0"/>
        </a:xfrm>
      </p:grpSpPr>
      <p:sp>
        <p:nvSpPr>
          <p:cNvPr id="154" name="Google Shape;154;p23"/>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200">
              <a:solidFill>
                <a:schemeClr val="lt1"/>
              </a:solidFill>
              <a:latin typeface="Karla"/>
              <a:ea typeface="Karla"/>
              <a:cs typeface="Karla"/>
              <a:sym typeface="Karla"/>
            </a:endParaRPr>
          </a:p>
        </p:txBody>
      </p:sp>
      <p:sp>
        <p:nvSpPr>
          <p:cNvPr id="155" name="Google Shape;155;p23"/>
          <p:cNvSpPr txBox="1"/>
          <p:nvPr/>
        </p:nvSpPr>
        <p:spPr>
          <a:xfrm>
            <a:off x="4300650" y="3798900"/>
            <a:ext cx="4074300" cy="671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lt1"/>
                </a:solidFill>
                <a:latin typeface="Karla"/>
                <a:ea typeface="Karla"/>
                <a:cs typeface="Karla"/>
                <a:sym typeface="Karla"/>
              </a:rPr>
              <a:t>Agile Product Ownership in a Nutshell</a:t>
            </a:r>
            <a:endParaRPr b="1" sz="1600">
              <a:solidFill>
                <a:schemeClr val="lt1"/>
              </a:solidFill>
              <a:latin typeface="Karla"/>
              <a:ea typeface="Karla"/>
              <a:cs typeface="Karla"/>
              <a:sym typeface="Karla"/>
            </a:endParaRPr>
          </a:p>
          <a:p>
            <a:pPr indent="0" lvl="0" marL="0" rtl="0" algn="ctr">
              <a:spcBef>
                <a:spcPts val="0"/>
              </a:spcBef>
              <a:spcAft>
                <a:spcPts val="0"/>
              </a:spcAft>
              <a:buNone/>
            </a:pPr>
            <a:r>
              <a:rPr lang="en-GB" sz="1600">
                <a:solidFill>
                  <a:schemeClr val="lt1"/>
                </a:solidFill>
                <a:latin typeface="Karla"/>
                <a:ea typeface="Karla"/>
                <a:cs typeface="Karla"/>
                <a:sym typeface="Karla"/>
              </a:rPr>
              <a:t>Henrik Kniberg, Lean and Agile Coac</a:t>
            </a:r>
            <a:r>
              <a:rPr b="1" lang="en-GB" sz="1600">
                <a:solidFill>
                  <a:schemeClr val="lt1"/>
                </a:solidFill>
                <a:latin typeface="Karla"/>
                <a:ea typeface="Karla"/>
                <a:cs typeface="Karla"/>
                <a:sym typeface="Karla"/>
              </a:rPr>
              <a:t>h</a:t>
            </a:r>
            <a:endParaRPr b="1" sz="1600">
              <a:solidFill>
                <a:schemeClr val="lt1"/>
              </a:solidFill>
              <a:latin typeface="Karla"/>
              <a:ea typeface="Karla"/>
              <a:cs typeface="Karla"/>
              <a:sym typeface="Karla"/>
            </a:endParaRPr>
          </a:p>
          <a:p>
            <a:pPr indent="0" lvl="0" marL="0" rtl="0" algn="l">
              <a:spcBef>
                <a:spcPts val="0"/>
              </a:spcBef>
              <a:spcAft>
                <a:spcPts val="0"/>
              </a:spcAft>
              <a:buNone/>
            </a:pPr>
            <a:r>
              <a:t/>
            </a:r>
            <a:endParaRPr b="1" sz="1600">
              <a:solidFill>
                <a:schemeClr val="lt1"/>
              </a:solidFill>
              <a:latin typeface="Karla"/>
              <a:ea typeface="Karla"/>
              <a:cs typeface="Karla"/>
              <a:sym typeface="Karla"/>
            </a:endParaRPr>
          </a:p>
        </p:txBody>
      </p:sp>
      <p:pic>
        <p:nvPicPr>
          <p:cNvPr descr="This is basically a 1 day product ownership course compressed into 15 minute animated presentation. There's obviously more to product ownership than this, so see this is a high level summary.&#10;&#10;For translated versions &amp; translation guide, see http://blog.crisp.se/2012/10/25/henrikkniberg/agile-product-ownership-in-a-nutshell&#10;&#10;Special thanks to Alistair Cockburn, Tom &amp; Mary Poppendieck, Jeff Patton, Ron Jeffries, Jeff Sutherland, and Michael Dubakov for providing many of the models, metaphors, and ideas that I use in this presentation.&#10;&#10;Download the complete drawing here:&#10;https://www.dropbox.com/s/ph3spbc3evgoh3m/PO-in-a-nutshell.png&#10;&#10;Downloadable version of the video here:&#10;https://www.dropbox.com/s/h3fzydsss7sgqjd/PO-in-a-nutshell.mov&#10;&#10;&#10;PS: The intro &amp; outtro song is just me jamming in my home studio. I bought a cool half-acoustic guitar a few months ago and was looking for an excuse to make use of it :o)&#10;&#10;Tools used: Artrage (drawing program), Wacom Intuos 5 (drawing tablet), Screenflow (screen &amp; audio capture)." id="156" name="Google Shape;156;p23" title="Agile Product Ownership in a Nutshell">
            <a:hlinkClick r:id="rId3"/>
          </p:cNvPr>
          <p:cNvPicPr preferRelativeResize="0"/>
          <p:nvPr/>
        </p:nvPicPr>
        <p:blipFill>
          <a:blip r:embed="rId4">
            <a:alphaModFix/>
          </a:blip>
          <a:stretch>
            <a:fillRect/>
          </a:stretch>
        </p:blipFill>
        <p:spPr>
          <a:xfrm>
            <a:off x="4051800" y="350250"/>
            <a:ext cx="4572000" cy="3429000"/>
          </a:xfrm>
          <a:prstGeom prst="rect">
            <a:avLst/>
          </a:prstGeom>
          <a:noFill/>
          <a:ln>
            <a:noFill/>
          </a:ln>
        </p:spPr>
      </p:pic>
      <p:pic>
        <p:nvPicPr>
          <p:cNvPr id="157" name="Google Shape;157;p23"/>
          <p:cNvPicPr preferRelativeResize="0"/>
          <p:nvPr/>
        </p:nvPicPr>
        <p:blipFill>
          <a:blip r:embed="rId5">
            <a:alphaModFix/>
          </a:blip>
          <a:stretch>
            <a:fillRect/>
          </a:stretch>
        </p:blipFill>
        <p:spPr>
          <a:xfrm>
            <a:off x="298200" y="1074962"/>
            <a:ext cx="3510008" cy="197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61" name="Shape 161"/>
        <p:cNvGrpSpPr/>
        <p:nvPr/>
      </p:nvGrpSpPr>
      <p:grpSpPr>
        <a:xfrm>
          <a:off x="0" y="0"/>
          <a:ext cx="0" cy="0"/>
          <a:chOff x="0" y="0"/>
          <a:chExt cx="0" cy="0"/>
        </a:xfrm>
      </p:grpSpPr>
      <p:sp>
        <p:nvSpPr>
          <p:cNvPr id="162" name="Google Shape;162;p24"/>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163" name="Google Shape;163;p24"/>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chemeClr val="lt1"/>
                </a:solidFill>
                <a:latin typeface="Karla"/>
                <a:ea typeface="Karla"/>
                <a:cs typeface="Karla"/>
                <a:sym typeface="Karla"/>
              </a:rPr>
              <a:t>T Shaped People &amp; Productive Team</a:t>
            </a:r>
            <a:r>
              <a:rPr b="1" lang="en-GB" sz="2200">
                <a:solidFill>
                  <a:schemeClr val="lt1"/>
                </a:solidFill>
                <a:latin typeface="Karla"/>
                <a:ea typeface="Karla"/>
                <a:cs typeface="Karla"/>
                <a:sym typeface="Karla"/>
              </a:rPr>
              <a:t>s</a:t>
            </a:r>
            <a:endParaRPr b="1" sz="2200">
              <a:solidFill>
                <a:schemeClr val="lt1"/>
              </a:solidFill>
              <a:latin typeface="Karla"/>
              <a:ea typeface="Karla"/>
              <a:cs typeface="Karla"/>
              <a:sym typeface="Karla"/>
            </a:endParaRPr>
          </a:p>
        </p:txBody>
      </p:sp>
      <p:sp>
        <p:nvSpPr>
          <p:cNvPr id="164" name="Google Shape;164;p24"/>
          <p:cNvSpPr txBox="1"/>
          <p:nvPr/>
        </p:nvSpPr>
        <p:spPr>
          <a:xfrm>
            <a:off x="378750" y="1176975"/>
            <a:ext cx="8097900" cy="3102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900"/>
              </a:spcBef>
              <a:spcAft>
                <a:spcPts val="900"/>
              </a:spcAft>
              <a:buNone/>
            </a:pPr>
            <a:r>
              <a:t/>
            </a:r>
            <a:endParaRPr sz="1800">
              <a:solidFill>
                <a:srgbClr val="FFFFFF"/>
              </a:solidFill>
              <a:latin typeface="Poppins"/>
              <a:ea typeface="Poppins"/>
              <a:cs typeface="Poppins"/>
              <a:sym typeface="Poppins"/>
            </a:endParaRPr>
          </a:p>
        </p:txBody>
      </p:sp>
      <p:sp>
        <p:nvSpPr>
          <p:cNvPr id="165" name="Google Shape;165;p24"/>
          <p:cNvSpPr txBox="1"/>
          <p:nvPr/>
        </p:nvSpPr>
        <p:spPr>
          <a:xfrm>
            <a:off x="802950" y="1176975"/>
            <a:ext cx="7673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200">
              <a:solidFill>
                <a:srgbClr val="FFFFFF"/>
              </a:solidFill>
            </a:endParaRPr>
          </a:p>
        </p:txBody>
      </p:sp>
      <p:pic>
        <p:nvPicPr>
          <p:cNvPr id="166" name="Google Shape;166;p24"/>
          <p:cNvPicPr preferRelativeResize="0"/>
          <p:nvPr/>
        </p:nvPicPr>
        <p:blipFill>
          <a:blip r:embed="rId3">
            <a:alphaModFix/>
          </a:blip>
          <a:stretch>
            <a:fillRect/>
          </a:stretch>
        </p:blipFill>
        <p:spPr>
          <a:xfrm>
            <a:off x="288275" y="2987450"/>
            <a:ext cx="4329275" cy="1808876"/>
          </a:xfrm>
          <a:prstGeom prst="rect">
            <a:avLst/>
          </a:prstGeom>
          <a:noFill/>
          <a:ln>
            <a:noFill/>
          </a:ln>
          <a:effectLst>
            <a:outerShdw blurRad="57150" rotWithShape="0" algn="bl" dir="5400000" dist="19050">
              <a:srgbClr val="000000">
                <a:alpha val="50000"/>
              </a:srgbClr>
            </a:outerShdw>
          </a:effectLst>
        </p:spPr>
      </p:pic>
      <p:pic>
        <p:nvPicPr>
          <p:cNvPr id="167" name="Google Shape;167;p24"/>
          <p:cNvPicPr preferRelativeResize="0"/>
          <p:nvPr/>
        </p:nvPicPr>
        <p:blipFill>
          <a:blip r:embed="rId4">
            <a:alphaModFix/>
          </a:blip>
          <a:stretch>
            <a:fillRect/>
          </a:stretch>
        </p:blipFill>
        <p:spPr>
          <a:xfrm>
            <a:off x="2103512" y="1176975"/>
            <a:ext cx="4648377" cy="1587176"/>
          </a:xfrm>
          <a:prstGeom prst="rect">
            <a:avLst/>
          </a:prstGeom>
          <a:noFill/>
          <a:ln>
            <a:noFill/>
          </a:ln>
          <a:effectLst>
            <a:outerShdw blurRad="57150" rotWithShape="0" algn="bl" dir="5400000" dist="19050">
              <a:srgbClr val="000000">
                <a:alpha val="50000"/>
              </a:srgbClr>
            </a:outerShdw>
          </a:effectLst>
        </p:spPr>
      </p:pic>
      <p:sp>
        <p:nvSpPr>
          <p:cNvPr id="168" name="Google Shape;168;p24"/>
          <p:cNvSpPr txBox="1"/>
          <p:nvPr/>
        </p:nvSpPr>
        <p:spPr>
          <a:xfrm>
            <a:off x="457200" y="1321475"/>
            <a:ext cx="1449600" cy="7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rgbClr val="FFFFFF"/>
                </a:solidFill>
                <a:latin typeface="Karla"/>
                <a:ea typeface="Karla"/>
                <a:cs typeface="Karla"/>
                <a:sym typeface="Karla"/>
              </a:rPr>
              <a:t>Which one are you just now?</a:t>
            </a:r>
            <a:endParaRPr b="1" sz="1800">
              <a:solidFill>
                <a:srgbClr val="FFFFFF"/>
              </a:solidFill>
              <a:latin typeface="Karla"/>
              <a:ea typeface="Karla"/>
              <a:cs typeface="Karla"/>
              <a:sym typeface="Karla"/>
            </a:endParaRPr>
          </a:p>
        </p:txBody>
      </p:sp>
      <p:pic>
        <p:nvPicPr>
          <p:cNvPr id="169" name="Google Shape;169;p24"/>
          <p:cNvPicPr preferRelativeResize="0"/>
          <p:nvPr/>
        </p:nvPicPr>
        <p:blipFill>
          <a:blip r:embed="rId5">
            <a:alphaModFix/>
          </a:blip>
          <a:stretch>
            <a:fillRect/>
          </a:stretch>
        </p:blipFill>
        <p:spPr>
          <a:xfrm>
            <a:off x="4922247" y="2987450"/>
            <a:ext cx="3715951" cy="1808875"/>
          </a:xfrm>
          <a:prstGeom prst="rect">
            <a:avLst/>
          </a:prstGeom>
          <a:noFill/>
          <a:ln>
            <a:noFill/>
          </a:ln>
        </p:spPr>
      </p:pic>
      <p:sp>
        <p:nvSpPr>
          <p:cNvPr id="170" name="Google Shape;170;p24"/>
          <p:cNvSpPr txBox="1"/>
          <p:nvPr/>
        </p:nvSpPr>
        <p:spPr>
          <a:xfrm>
            <a:off x="7010550" y="1321475"/>
            <a:ext cx="1519200" cy="12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solidFill>
                  <a:srgbClr val="FFFFFF"/>
                </a:solidFill>
                <a:latin typeface="Karla"/>
                <a:ea typeface="Karla"/>
                <a:cs typeface="Karla"/>
                <a:sym typeface="Karla"/>
              </a:rPr>
              <a:t>Which one do you want to be?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74" name="Shape 174"/>
        <p:cNvGrpSpPr/>
        <p:nvPr/>
      </p:nvGrpSpPr>
      <p:grpSpPr>
        <a:xfrm>
          <a:off x="0" y="0"/>
          <a:ext cx="0" cy="0"/>
          <a:chOff x="0" y="0"/>
          <a:chExt cx="0" cy="0"/>
        </a:xfrm>
      </p:grpSpPr>
      <p:sp>
        <p:nvSpPr>
          <p:cNvPr id="175" name="Google Shape;175;p25"/>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176" name="Google Shape;176;p25"/>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2200">
                <a:solidFill>
                  <a:schemeClr val="lt1"/>
                </a:solidFill>
                <a:latin typeface="Karla"/>
                <a:ea typeface="Karla"/>
                <a:cs typeface="Karla"/>
                <a:sym typeface="Karla"/>
              </a:rPr>
              <a:t>T-Shaped People Make Productive Teams</a:t>
            </a:r>
            <a:endParaRPr b="1" sz="2200">
              <a:solidFill>
                <a:schemeClr val="lt1"/>
              </a:solidFill>
              <a:latin typeface="Karla"/>
              <a:ea typeface="Karla"/>
              <a:cs typeface="Karla"/>
              <a:sym typeface="Karla"/>
            </a:endParaRPr>
          </a:p>
        </p:txBody>
      </p:sp>
      <p:pic>
        <p:nvPicPr>
          <p:cNvPr id="177" name="Google Shape;177;p25"/>
          <p:cNvPicPr preferRelativeResize="0"/>
          <p:nvPr/>
        </p:nvPicPr>
        <p:blipFill>
          <a:blip r:embed="rId3">
            <a:alphaModFix/>
          </a:blip>
          <a:stretch>
            <a:fillRect/>
          </a:stretch>
        </p:blipFill>
        <p:spPr>
          <a:xfrm>
            <a:off x="414900" y="1596475"/>
            <a:ext cx="3635600" cy="2907326"/>
          </a:xfrm>
          <a:prstGeom prst="rect">
            <a:avLst/>
          </a:prstGeom>
          <a:noFill/>
          <a:ln>
            <a:noFill/>
          </a:ln>
          <a:effectLst>
            <a:outerShdw blurRad="57150" rotWithShape="0" algn="bl" dir="5400000" dist="19050">
              <a:srgbClr val="000000">
                <a:alpha val="50000"/>
              </a:srgbClr>
            </a:outerShdw>
          </a:effectLst>
        </p:spPr>
      </p:pic>
      <p:pic>
        <p:nvPicPr>
          <p:cNvPr id="178" name="Google Shape;178;p25"/>
          <p:cNvPicPr preferRelativeResize="0"/>
          <p:nvPr/>
        </p:nvPicPr>
        <p:blipFill>
          <a:blip r:embed="rId4">
            <a:alphaModFix/>
          </a:blip>
          <a:stretch>
            <a:fillRect/>
          </a:stretch>
        </p:blipFill>
        <p:spPr>
          <a:xfrm>
            <a:off x="4441802" y="2190750"/>
            <a:ext cx="4343474" cy="2313050"/>
          </a:xfrm>
          <a:prstGeom prst="rect">
            <a:avLst/>
          </a:prstGeom>
          <a:noFill/>
          <a:ln>
            <a:noFill/>
          </a:ln>
          <a:effectLst>
            <a:outerShdw blurRad="57150" rotWithShape="0" algn="bl" dir="5400000" dist="19050">
              <a:srgbClr val="000000">
                <a:alpha val="50000"/>
              </a:srgbClr>
            </a:outerShdw>
          </a:effectLst>
        </p:spPr>
      </p:pic>
      <p:sp>
        <p:nvSpPr>
          <p:cNvPr id="179" name="Google Shape;179;p25"/>
          <p:cNvSpPr txBox="1"/>
          <p:nvPr/>
        </p:nvSpPr>
        <p:spPr>
          <a:xfrm>
            <a:off x="4050500" y="963875"/>
            <a:ext cx="5126100" cy="10608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GB">
                <a:solidFill>
                  <a:srgbClr val="F1C232"/>
                </a:solidFill>
                <a:latin typeface="Cabin"/>
                <a:ea typeface="Cabin"/>
                <a:cs typeface="Cabin"/>
                <a:sym typeface="Cabin"/>
              </a:rPr>
              <a:t>T-shaped people </a:t>
            </a:r>
            <a:r>
              <a:rPr b="1" i="1" lang="en-GB" u="sng">
                <a:solidFill>
                  <a:srgbClr val="F1C232"/>
                </a:solidFill>
                <a:latin typeface="Cabin"/>
                <a:ea typeface="Cabin"/>
                <a:cs typeface="Cabin"/>
                <a:sym typeface="Cabin"/>
              </a:rPr>
              <a:t>adapt</a:t>
            </a:r>
            <a:r>
              <a:rPr b="1" lang="en-GB">
                <a:solidFill>
                  <a:srgbClr val="F1C232"/>
                </a:solidFill>
                <a:latin typeface="Cabin"/>
                <a:ea typeface="Cabin"/>
                <a:cs typeface="Cabin"/>
                <a:sym typeface="Cabin"/>
              </a:rPr>
              <a:t> to varying demands</a:t>
            </a:r>
            <a:endParaRPr b="1">
              <a:solidFill>
                <a:srgbClr val="F1C232"/>
              </a:solidFill>
              <a:latin typeface="Cabin"/>
              <a:ea typeface="Cabin"/>
              <a:cs typeface="Cabin"/>
              <a:sym typeface="Cabin"/>
            </a:endParaRPr>
          </a:p>
          <a:p>
            <a:pPr indent="0" lvl="0" marL="0" rtl="0" algn="ctr">
              <a:lnSpc>
                <a:spcPct val="115000"/>
              </a:lnSpc>
              <a:spcBef>
                <a:spcPts val="400"/>
              </a:spcBef>
              <a:spcAft>
                <a:spcPts val="0"/>
              </a:spcAft>
              <a:buClr>
                <a:schemeClr val="dk1"/>
              </a:buClr>
              <a:buSzPts val="1100"/>
              <a:buFont typeface="Arial"/>
              <a:buNone/>
            </a:pPr>
            <a:r>
              <a:rPr lang="en-GB">
                <a:solidFill>
                  <a:srgbClr val="FFFFFF"/>
                </a:solidFill>
                <a:latin typeface="Cabin"/>
                <a:ea typeface="Cabin"/>
                <a:cs typeface="Cabin"/>
                <a:sym typeface="Cabin"/>
              </a:rPr>
              <a:t>Product delivery teams get asked to do a lot of different things, each of which require different skill sets</a:t>
            </a:r>
            <a:endParaRPr>
              <a:solidFill>
                <a:srgbClr val="FFFFFF"/>
              </a:solidFill>
              <a:latin typeface="Cabin"/>
              <a:ea typeface="Cabin"/>
              <a:cs typeface="Cabin"/>
              <a:sym typeface="Cabin"/>
            </a:endParaRPr>
          </a:p>
          <a:p>
            <a:pPr indent="0" lvl="0" marL="0" rtl="0" algn="ctr">
              <a:spcBef>
                <a:spcPts val="0"/>
              </a:spcBef>
              <a:spcAft>
                <a:spcPts val="0"/>
              </a:spcAft>
              <a:buNone/>
            </a:pPr>
            <a:r>
              <a:t/>
            </a:r>
            <a:endParaRPr sz="1600">
              <a:solidFill>
                <a:srgbClr val="FFFFFF"/>
              </a:solidFill>
              <a:latin typeface="Cabin"/>
              <a:ea typeface="Cabin"/>
              <a:cs typeface="Cabin"/>
              <a:sym typeface="Cab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83" name="Shape 183"/>
        <p:cNvGrpSpPr/>
        <p:nvPr/>
      </p:nvGrpSpPr>
      <p:grpSpPr>
        <a:xfrm>
          <a:off x="0" y="0"/>
          <a:ext cx="0" cy="0"/>
          <a:chOff x="0" y="0"/>
          <a:chExt cx="0" cy="0"/>
        </a:xfrm>
      </p:grpSpPr>
      <p:sp>
        <p:nvSpPr>
          <p:cNvPr id="184" name="Google Shape;184;p26"/>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185" name="Google Shape;185;p26"/>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chemeClr val="lt1"/>
                </a:solidFill>
                <a:latin typeface="Karla"/>
                <a:ea typeface="Karla"/>
                <a:cs typeface="Karla"/>
                <a:sym typeface="Karla"/>
              </a:rPr>
              <a:t>Benefits of T-shaped people in a business</a:t>
            </a:r>
            <a:endParaRPr b="1" sz="2200">
              <a:solidFill>
                <a:schemeClr val="lt1"/>
              </a:solidFill>
              <a:latin typeface="Karla"/>
              <a:ea typeface="Karla"/>
              <a:cs typeface="Karla"/>
              <a:sym typeface="Karla"/>
            </a:endParaRPr>
          </a:p>
        </p:txBody>
      </p:sp>
      <p:sp>
        <p:nvSpPr>
          <p:cNvPr id="186" name="Google Shape;186;p26"/>
          <p:cNvSpPr txBox="1"/>
          <p:nvPr/>
        </p:nvSpPr>
        <p:spPr>
          <a:xfrm>
            <a:off x="454600" y="1025225"/>
            <a:ext cx="4172700" cy="1164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1400"/>
              </a:spcBef>
              <a:spcAft>
                <a:spcPts val="0"/>
              </a:spcAft>
              <a:buNone/>
            </a:pPr>
            <a:r>
              <a:rPr b="1" lang="en-GB" sz="1600">
                <a:solidFill>
                  <a:srgbClr val="FFFFFF"/>
                </a:solidFill>
                <a:latin typeface="Karla"/>
                <a:ea typeface="Karla"/>
                <a:cs typeface="Karla"/>
                <a:sym typeface="Karla"/>
              </a:rPr>
              <a:t>T-shaped people deal with a core role and focus in their work, but also have the ability to branch out into other areas, supporting the business in a wider sens</a:t>
            </a:r>
            <a:r>
              <a:rPr b="1" lang="en-GB" sz="1600">
                <a:solidFill>
                  <a:srgbClr val="FFFFFF"/>
                </a:solidFill>
              </a:rPr>
              <a:t>e</a:t>
            </a:r>
            <a:endParaRPr b="1" sz="1600">
              <a:solidFill>
                <a:srgbClr val="FFFFFF"/>
              </a:solidFill>
              <a:latin typeface="Cabin"/>
              <a:ea typeface="Cabin"/>
              <a:cs typeface="Cabin"/>
              <a:sym typeface="Cabin"/>
            </a:endParaRPr>
          </a:p>
          <a:p>
            <a:pPr indent="0" lvl="0" marL="0" rtl="0" algn="ctr">
              <a:lnSpc>
                <a:spcPct val="115000"/>
              </a:lnSpc>
              <a:spcBef>
                <a:spcPts val="900"/>
              </a:spcBef>
              <a:spcAft>
                <a:spcPts val="900"/>
              </a:spcAft>
              <a:buNone/>
            </a:pPr>
            <a:r>
              <a:t/>
            </a:r>
            <a:endParaRPr b="1">
              <a:solidFill>
                <a:srgbClr val="FFFFFF"/>
              </a:solidFill>
              <a:latin typeface="Poppins"/>
              <a:ea typeface="Poppins"/>
              <a:cs typeface="Poppins"/>
              <a:sym typeface="Poppins"/>
            </a:endParaRPr>
          </a:p>
        </p:txBody>
      </p:sp>
      <p:sp>
        <p:nvSpPr>
          <p:cNvPr id="187" name="Google Shape;187;p26"/>
          <p:cNvSpPr txBox="1"/>
          <p:nvPr/>
        </p:nvSpPr>
        <p:spPr>
          <a:xfrm>
            <a:off x="825200" y="2825075"/>
            <a:ext cx="3320700" cy="884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sz="1600">
              <a:solidFill>
                <a:srgbClr val="FFD966"/>
              </a:solidFill>
              <a:latin typeface="Karla"/>
              <a:ea typeface="Karla"/>
              <a:cs typeface="Karla"/>
              <a:sym typeface="Karla"/>
            </a:endParaRPr>
          </a:p>
        </p:txBody>
      </p:sp>
      <p:sp>
        <p:nvSpPr>
          <p:cNvPr id="188" name="Google Shape;188;p26"/>
          <p:cNvSpPr txBox="1"/>
          <p:nvPr/>
        </p:nvSpPr>
        <p:spPr>
          <a:xfrm>
            <a:off x="4362000" y="3441625"/>
            <a:ext cx="4196100" cy="884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rgbClr val="FFFFFF"/>
                </a:solidFill>
                <a:latin typeface="Karla"/>
                <a:ea typeface="Karla"/>
                <a:cs typeface="Karla"/>
                <a:sym typeface="Karla"/>
              </a:rPr>
              <a:t>T-shaped people share experience and skills with others. They can encourage others to learn new skills too which leads to a stronger team that develops at a greater rate</a:t>
            </a:r>
            <a:endParaRPr b="1" sz="1600">
              <a:solidFill>
                <a:srgbClr val="FFFFFF"/>
              </a:solidFill>
              <a:latin typeface="Karla"/>
              <a:ea typeface="Karla"/>
              <a:cs typeface="Karla"/>
              <a:sym typeface="Karla"/>
            </a:endParaRPr>
          </a:p>
        </p:txBody>
      </p:sp>
      <p:sp>
        <p:nvSpPr>
          <p:cNvPr id="189" name="Google Shape;189;p26"/>
          <p:cNvSpPr txBox="1"/>
          <p:nvPr/>
        </p:nvSpPr>
        <p:spPr>
          <a:xfrm>
            <a:off x="4738550" y="1179150"/>
            <a:ext cx="4078500" cy="1164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sz="1600">
                <a:solidFill>
                  <a:srgbClr val="FFD966"/>
                </a:solidFill>
                <a:latin typeface="Karla"/>
                <a:ea typeface="Karla"/>
                <a:cs typeface="Karla"/>
                <a:sym typeface="Karla"/>
              </a:rPr>
              <a:t>They have hard and soft skills. Hard skills, such as programming or design are the desirable core traits employers look for; the softer skills such as critical thinking, planning, teamwork, problem solving and networking make up the whole package</a:t>
            </a:r>
            <a:endParaRPr b="1" sz="1600">
              <a:solidFill>
                <a:srgbClr val="FFD966"/>
              </a:solidFill>
              <a:latin typeface="Karla"/>
              <a:ea typeface="Karla"/>
              <a:cs typeface="Karla"/>
              <a:sym typeface="Karla"/>
            </a:endParaRPr>
          </a:p>
          <a:p>
            <a:pPr indent="0" lvl="0" marL="0" rtl="0" algn="l">
              <a:lnSpc>
                <a:spcPct val="115000"/>
              </a:lnSpc>
              <a:spcBef>
                <a:spcPts val="0"/>
              </a:spcBef>
              <a:spcAft>
                <a:spcPts val="0"/>
              </a:spcAft>
              <a:buClr>
                <a:schemeClr val="dk1"/>
              </a:buClr>
              <a:buSzPts val="1100"/>
              <a:buFont typeface="Arial"/>
              <a:buNone/>
            </a:pPr>
            <a:r>
              <a:t/>
            </a:r>
            <a:endParaRPr sz="1600">
              <a:solidFill>
                <a:srgbClr val="FFD966"/>
              </a:solidFill>
              <a:latin typeface="Karla"/>
              <a:ea typeface="Karla"/>
              <a:cs typeface="Karla"/>
              <a:sym typeface="Karla"/>
            </a:endParaRPr>
          </a:p>
          <a:p>
            <a:pPr indent="0" lvl="0" marL="0" rtl="0" algn="l">
              <a:spcBef>
                <a:spcPts val="0"/>
              </a:spcBef>
              <a:spcAft>
                <a:spcPts val="0"/>
              </a:spcAft>
              <a:buNone/>
            </a:pPr>
            <a:r>
              <a:t/>
            </a:r>
            <a:endParaRPr>
              <a:solidFill>
                <a:srgbClr val="FFD966"/>
              </a:solidFill>
            </a:endParaRPr>
          </a:p>
        </p:txBody>
      </p:sp>
      <p:sp>
        <p:nvSpPr>
          <p:cNvPr id="190" name="Google Shape;190;p26"/>
          <p:cNvSpPr txBox="1"/>
          <p:nvPr/>
        </p:nvSpPr>
        <p:spPr>
          <a:xfrm>
            <a:off x="553900" y="3135700"/>
            <a:ext cx="3501300" cy="514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600">
                <a:solidFill>
                  <a:srgbClr val="FFD966"/>
                </a:solidFill>
                <a:latin typeface="Karla"/>
                <a:ea typeface="Karla"/>
                <a:cs typeface="Karla"/>
                <a:sym typeface="Karla"/>
              </a:rPr>
              <a:t>They are flexible and adapt, communicate and collaborate better across a business and offer wider support</a:t>
            </a:r>
            <a:endParaRPr>
              <a:solidFill>
                <a:srgbClr val="FFD966"/>
              </a:solidFill>
              <a:latin typeface="Karla"/>
              <a:ea typeface="Karla"/>
              <a:cs typeface="Karla"/>
              <a:sym typeface="Karla"/>
            </a:endParaRPr>
          </a:p>
        </p:txBody>
      </p:sp>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0" st="0"/>
                                            </p:txEl>
                                          </p:spTgt>
                                        </p:tgtEl>
                                        <p:attrNameLst>
                                          <p:attrName>style.visibility</p:attrName>
                                        </p:attrNameLst>
                                      </p:cBhvr>
                                      <p:to>
                                        <p:strVal val="visible"/>
                                      </p:to>
                                    </p:set>
                                    <p:animEffect filter="fade" transition="in">
                                      <p:cBhvr>
                                        <p:cTn dur="1000"/>
                                        <p:tgtEl>
                                          <p:spTgt spid="1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xEl>
                                              <p:pRg end="1" st="1"/>
                                            </p:txEl>
                                          </p:spTgt>
                                        </p:tgtEl>
                                        <p:attrNameLst>
                                          <p:attrName>style.visibility</p:attrName>
                                        </p:attrNameLst>
                                      </p:cBhvr>
                                      <p:to>
                                        <p:strVal val="visible"/>
                                      </p:to>
                                    </p:set>
                                    <p:animEffect filter="fade" transition="in">
                                      <p:cBhvr>
                                        <p:cTn dur="1000"/>
                                        <p:tgtEl>
                                          <p:spTgt spid="18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Effect filter="fade" transition="in">
                                      <p:cBhvr>
                                        <p:cTn dur="1000"/>
                                        <p:tgtEl>
                                          <p:spTgt spid="1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1" st="1"/>
                                            </p:txEl>
                                          </p:spTgt>
                                        </p:tgtEl>
                                        <p:attrNameLst>
                                          <p:attrName>style.visibility</p:attrName>
                                        </p:attrNameLst>
                                      </p:cBhvr>
                                      <p:to>
                                        <p:strVal val="visible"/>
                                      </p:to>
                                    </p:set>
                                    <p:animEffect filter="fade" transition="in">
                                      <p:cBhvr>
                                        <p:cTn dur="1000"/>
                                        <p:tgtEl>
                                          <p:spTgt spid="1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xEl>
                                              <p:pRg end="2" st="2"/>
                                            </p:txEl>
                                          </p:spTgt>
                                        </p:tgtEl>
                                        <p:attrNameLst>
                                          <p:attrName>style.visibility</p:attrName>
                                        </p:attrNameLst>
                                      </p:cBhvr>
                                      <p:to>
                                        <p:strVal val="visible"/>
                                      </p:to>
                                    </p:set>
                                    <p:animEffect filter="fade" transition="in">
                                      <p:cBhvr>
                                        <p:cTn dur="1000"/>
                                        <p:tgtEl>
                                          <p:spTgt spid="1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xEl>
                                              <p:pRg end="0" st="0"/>
                                            </p:txEl>
                                          </p:spTgt>
                                        </p:tgtEl>
                                        <p:attrNameLst>
                                          <p:attrName>style.visibility</p:attrName>
                                        </p:attrNameLst>
                                      </p:cBhvr>
                                      <p:to>
                                        <p:strVal val="visible"/>
                                      </p:to>
                                    </p:set>
                                    <p:animEffect filter="fade" transition="in">
                                      <p:cBhvr>
                                        <p:cTn dur="1000"/>
                                        <p:tgtEl>
                                          <p:spTgt spid="1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xEl>
                                              <p:pRg end="0" st="0"/>
                                            </p:txEl>
                                          </p:spTgt>
                                        </p:tgtEl>
                                        <p:attrNameLst>
                                          <p:attrName>style.visibility</p:attrName>
                                        </p:attrNameLst>
                                      </p:cBhvr>
                                      <p:to>
                                        <p:strVal val="visible"/>
                                      </p:to>
                                    </p:set>
                                    <p:animEffect filter="fade" transition="in">
                                      <p:cBhvr>
                                        <p:cTn dur="1000"/>
                                        <p:tgtEl>
                                          <p:spTgt spid="1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Effect filter="fade" transition="in">
                                      <p:cBhvr>
                                        <p:cTn dur="1000"/>
                                        <p:tgtEl>
                                          <p:spTgt spid="19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94" name="Shape 194"/>
        <p:cNvGrpSpPr/>
        <p:nvPr/>
      </p:nvGrpSpPr>
      <p:grpSpPr>
        <a:xfrm>
          <a:off x="0" y="0"/>
          <a:ext cx="0" cy="0"/>
          <a:chOff x="0" y="0"/>
          <a:chExt cx="0" cy="0"/>
        </a:xfrm>
      </p:grpSpPr>
      <p:sp>
        <p:nvSpPr>
          <p:cNvPr id="195" name="Google Shape;195;p27"/>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196" name="Google Shape;196;p27"/>
          <p:cNvSpPr txBox="1"/>
          <p:nvPr/>
        </p:nvSpPr>
        <p:spPr>
          <a:xfrm>
            <a:off x="1563900" y="353825"/>
            <a:ext cx="5727600" cy="671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chemeClr val="lt1"/>
                </a:solidFill>
                <a:latin typeface="Karla"/>
                <a:ea typeface="Karla"/>
                <a:cs typeface="Karla"/>
                <a:sym typeface="Karla"/>
              </a:rPr>
              <a:t>Your Why</a:t>
            </a:r>
            <a:endParaRPr b="1" sz="2200">
              <a:solidFill>
                <a:schemeClr val="lt1"/>
              </a:solidFill>
              <a:latin typeface="Karla"/>
              <a:ea typeface="Karla"/>
              <a:cs typeface="Karla"/>
              <a:sym typeface="Karla"/>
            </a:endParaRPr>
          </a:p>
        </p:txBody>
      </p:sp>
      <p:pic>
        <p:nvPicPr>
          <p:cNvPr descr="Here's the link to the Original Version of this amazing, inspiring and thought provoking talk by Simon Sinek: Start with why - how great leaders inspire action:TEDxPugetSound&#10;http://youtu.be/u4ZoJKF_VuA&#10;&#10;This is a Short Edited version of one of the most famous TED Talks by Simon Sinek." id="197" name="Google Shape;197;p27" title="Simon Sinek - Start With Why - TED Talk Short Edited">
            <a:hlinkClick r:id="rId3"/>
          </p:cNvPr>
          <p:cNvPicPr preferRelativeResize="0"/>
          <p:nvPr/>
        </p:nvPicPr>
        <p:blipFill>
          <a:blip r:embed="rId4">
            <a:alphaModFix/>
          </a:blip>
          <a:stretch>
            <a:fillRect/>
          </a:stretch>
        </p:blipFill>
        <p:spPr>
          <a:xfrm>
            <a:off x="228600" y="1177614"/>
            <a:ext cx="4572000" cy="3429000"/>
          </a:xfrm>
          <a:prstGeom prst="rect">
            <a:avLst/>
          </a:prstGeom>
          <a:noFill/>
          <a:ln>
            <a:noFill/>
          </a:ln>
          <a:effectLst>
            <a:outerShdw blurRad="57150" rotWithShape="0" algn="bl" dir="5400000" dist="19050">
              <a:srgbClr val="000000">
                <a:alpha val="50000"/>
              </a:srgbClr>
            </a:outerShdw>
          </a:effectLst>
        </p:spPr>
      </p:pic>
      <p:pic>
        <p:nvPicPr>
          <p:cNvPr id="198" name="Google Shape;198;p27"/>
          <p:cNvPicPr preferRelativeResize="0"/>
          <p:nvPr/>
        </p:nvPicPr>
        <p:blipFill>
          <a:blip r:embed="rId5">
            <a:alphaModFix/>
          </a:blip>
          <a:stretch>
            <a:fillRect/>
          </a:stretch>
        </p:blipFill>
        <p:spPr>
          <a:xfrm>
            <a:off x="5212200" y="2007663"/>
            <a:ext cx="3114610" cy="17689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202" name="Shape 202"/>
        <p:cNvGrpSpPr/>
        <p:nvPr/>
      </p:nvGrpSpPr>
      <p:grpSpPr>
        <a:xfrm>
          <a:off x="0" y="0"/>
          <a:ext cx="0" cy="0"/>
          <a:chOff x="0" y="0"/>
          <a:chExt cx="0" cy="0"/>
        </a:xfrm>
      </p:grpSpPr>
      <p:sp>
        <p:nvSpPr>
          <p:cNvPr id="203" name="Google Shape;203;p28"/>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204" name="Google Shape;204;p28"/>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chemeClr val="lt1"/>
                </a:solidFill>
                <a:latin typeface="Karla"/>
                <a:ea typeface="Karla"/>
                <a:cs typeface="Karla"/>
                <a:sym typeface="Karla"/>
              </a:rPr>
              <a:t>What’s Important To You &amp; Why?</a:t>
            </a:r>
            <a:endParaRPr b="1" sz="2200">
              <a:solidFill>
                <a:schemeClr val="lt1"/>
              </a:solidFill>
              <a:latin typeface="Karla"/>
              <a:ea typeface="Karla"/>
              <a:cs typeface="Karla"/>
              <a:sym typeface="Karla"/>
            </a:endParaRPr>
          </a:p>
        </p:txBody>
      </p:sp>
      <p:sp>
        <p:nvSpPr>
          <p:cNvPr id="205" name="Google Shape;205;p28"/>
          <p:cNvSpPr txBox="1"/>
          <p:nvPr/>
        </p:nvSpPr>
        <p:spPr>
          <a:xfrm>
            <a:off x="351900" y="1150500"/>
            <a:ext cx="8440200" cy="3452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900"/>
              </a:spcBef>
              <a:spcAft>
                <a:spcPts val="0"/>
              </a:spcAft>
              <a:buNone/>
            </a:pPr>
            <a:r>
              <a:rPr b="1" lang="en-GB" sz="1600">
                <a:solidFill>
                  <a:srgbClr val="FFFFFF"/>
                </a:solidFill>
                <a:latin typeface="Karla"/>
                <a:ea typeface="Karla"/>
                <a:cs typeface="Karla"/>
                <a:sym typeface="Karla"/>
              </a:rPr>
              <a:t>Your WHY - </a:t>
            </a:r>
            <a:r>
              <a:rPr lang="en-GB" sz="1600">
                <a:solidFill>
                  <a:srgbClr val="FFFFFF"/>
                </a:solidFill>
                <a:latin typeface="Karla"/>
                <a:ea typeface="Karla"/>
                <a:cs typeface="Karla"/>
                <a:sym typeface="Karla"/>
              </a:rPr>
              <a:t>Between now and meeting employers for networking &amp; interviews it’s important to understand and be able to speak about:</a:t>
            </a:r>
            <a:br>
              <a:rPr lang="en-GB" sz="1600">
                <a:solidFill>
                  <a:srgbClr val="FFFFFF"/>
                </a:solidFill>
                <a:latin typeface="Karla"/>
                <a:ea typeface="Karla"/>
                <a:cs typeface="Karla"/>
                <a:sym typeface="Karla"/>
              </a:rPr>
            </a:br>
            <a:endParaRPr sz="1600">
              <a:solidFill>
                <a:srgbClr val="FFFFFF"/>
              </a:solidFill>
              <a:latin typeface="Karla"/>
              <a:ea typeface="Karla"/>
              <a:cs typeface="Karla"/>
              <a:sym typeface="Karla"/>
            </a:endParaRPr>
          </a:p>
          <a:p>
            <a:pPr indent="-330200" lvl="0" marL="457200" rtl="0" algn="l">
              <a:lnSpc>
                <a:spcPct val="115000"/>
              </a:lnSpc>
              <a:spcBef>
                <a:spcPts val="900"/>
              </a:spcBef>
              <a:spcAft>
                <a:spcPts val="0"/>
              </a:spcAft>
              <a:buClr>
                <a:srgbClr val="FFFFFF"/>
              </a:buClr>
              <a:buSzPts val="1600"/>
              <a:buFont typeface="Karla"/>
              <a:buChar char="●"/>
            </a:pPr>
            <a:r>
              <a:rPr lang="en-GB" sz="1600">
                <a:solidFill>
                  <a:srgbClr val="FFFFFF"/>
                </a:solidFill>
                <a:latin typeface="Karla"/>
                <a:ea typeface="Karla"/>
                <a:cs typeface="Karla"/>
                <a:sym typeface="Karla"/>
              </a:rPr>
              <a:t>the</a:t>
            </a:r>
            <a:r>
              <a:rPr lang="en-GB" sz="1600">
                <a:solidFill>
                  <a:srgbClr val="FFFFFF"/>
                </a:solidFill>
                <a:latin typeface="Karla"/>
                <a:ea typeface="Karla"/>
                <a:cs typeface="Karla"/>
                <a:sym typeface="Karla"/>
              </a:rPr>
              <a:t> things that best describe you, your motivations &amp; technical interests</a:t>
            </a:r>
            <a:endParaRPr sz="1600">
              <a:solidFill>
                <a:srgbClr val="FFFFFF"/>
              </a:solidFill>
              <a:latin typeface="Karla"/>
              <a:ea typeface="Karla"/>
              <a:cs typeface="Karla"/>
              <a:sym typeface="Karla"/>
            </a:endParaRPr>
          </a:p>
          <a:p>
            <a:pPr indent="-330200" lvl="0" marL="457200" rtl="0" algn="l">
              <a:lnSpc>
                <a:spcPct val="115000"/>
              </a:lnSpc>
              <a:spcBef>
                <a:spcPts val="0"/>
              </a:spcBef>
              <a:spcAft>
                <a:spcPts val="0"/>
              </a:spcAft>
              <a:buClr>
                <a:srgbClr val="FFFFFF"/>
              </a:buClr>
              <a:buSzPts val="1600"/>
              <a:buFont typeface="Karla"/>
              <a:buChar char="●"/>
            </a:pPr>
            <a:r>
              <a:rPr lang="en-GB" sz="1600">
                <a:solidFill>
                  <a:schemeClr val="lt1"/>
                </a:solidFill>
                <a:latin typeface="Karla"/>
                <a:ea typeface="Karla"/>
                <a:cs typeface="Karla"/>
                <a:sym typeface="Karla"/>
              </a:rPr>
              <a:t>your reasons behind your career change</a:t>
            </a:r>
            <a:endParaRPr sz="1600">
              <a:solidFill>
                <a:schemeClr val="lt1"/>
              </a:solidFill>
              <a:latin typeface="Karla"/>
              <a:ea typeface="Karla"/>
              <a:cs typeface="Karla"/>
              <a:sym typeface="Karla"/>
            </a:endParaRPr>
          </a:p>
          <a:p>
            <a:pPr indent="-330200" lvl="0" marL="457200" rtl="0" algn="l">
              <a:lnSpc>
                <a:spcPct val="115000"/>
              </a:lnSpc>
              <a:spcBef>
                <a:spcPts val="0"/>
              </a:spcBef>
              <a:spcAft>
                <a:spcPts val="0"/>
              </a:spcAft>
              <a:buClr>
                <a:srgbClr val="FFFFFF"/>
              </a:buClr>
              <a:buSzPts val="1600"/>
              <a:buFont typeface="Karla"/>
              <a:buChar char="●"/>
            </a:pPr>
            <a:r>
              <a:rPr lang="en-GB" sz="1600">
                <a:solidFill>
                  <a:srgbClr val="FFFFFF"/>
                </a:solidFill>
                <a:latin typeface="Karla"/>
                <a:ea typeface="Karla"/>
                <a:cs typeface="Karla"/>
                <a:sym typeface="Karla"/>
              </a:rPr>
              <a:t>how you can add value to their business / team</a:t>
            </a:r>
            <a:endParaRPr sz="1600">
              <a:solidFill>
                <a:srgbClr val="FFFFFF"/>
              </a:solidFill>
              <a:latin typeface="Karla"/>
              <a:ea typeface="Karla"/>
              <a:cs typeface="Karla"/>
              <a:sym typeface="Karla"/>
            </a:endParaRPr>
          </a:p>
          <a:p>
            <a:pPr indent="0" lvl="0" marL="0" rtl="0" algn="l">
              <a:lnSpc>
                <a:spcPct val="115000"/>
              </a:lnSpc>
              <a:spcBef>
                <a:spcPts val="900"/>
              </a:spcBef>
              <a:spcAft>
                <a:spcPts val="900"/>
              </a:spcAft>
              <a:buNone/>
            </a:pPr>
            <a:br>
              <a:rPr b="1" lang="en-GB" sz="1600">
                <a:solidFill>
                  <a:srgbClr val="FFFFFF"/>
                </a:solidFill>
                <a:latin typeface="Karla"/>
                <a:ea typeface="Karla"/>
                <a:cs typeface="Karla"/>
                <a:sym typeface="Karla"/>
              </a:rPr>
            </a:br>
            <a:r>
              <a:rPr lang="en-GB" sz="1600">
                <a:solidFill>
                  <a:srgbClr val="FFFFFF"/>
                </a:solidFill>
                <a:latin typeface="Karla"/>
                <a:ea typeface="Karla"/>
                <a:cs typeface="Karla"/>
                <a:sym typeface="Karla"/>
              </a:rPr>
              <a:t>How do these fit into the key 5 things you want from an employer and your tech career</a:t>
            </a:r>
            <a:r>
              <a:rPr lang="en-GB" sz="1600">
                <a:solidFill>
                  <a:srgbClr val="FFFFFF"/>
                </a:solidFill>
                <a:latin typeface="Karla"/>
                <a:ea typeface="Karla"/>
                <a:cs typeface="Karla"/>
                <a:sym typeface="Karla"/>
              </a:rPr>
              <a:t>?</a:t>
            </a:r>
            <a:endParaRPr sz="1600">
              <a:solidFill>
                <a:srgbClr val="FFFFFF"/>
              </a:solidFill>
              <a:latin typeface="Karla"/>
              <a:ea typeface="Karla"/>
              <a:cs typeface="Karla"/>
              <a:sym typeface="Karl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209" name="Shape 209"/>
        <p:cNvGrpSpPr/>
        <p:nvPr/>
      </p:nvGrpSpPr>
      <p:grpSpPr>
        <a:xfrm>
          <a:off x="0" y="0"/>
          <a:ext cx="0" cy="0"/>
          <a:chOff x="0" y="0"/>
          <a:chExt cx="0" cy="0"/>
        </a:xfrm>
      </p:grpSpPr>
      <p:sp>
        <p:nvSpPr>
          <p:cNvPr id="210" name="Google Shape;210;p29"/>
          <p:cNvSpPr txBox="1"/>
          <p:nvPr/>
        </p:nvSpPr>
        <p:spPr>
          <a:xfrm>
            <a:off x="736188" y="1025225"/>
            <a:ext cx="7671600" cy="671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900"/>
              </a:spcBef>
              <a:spcAft>
                <a:spcPts val="0"/>
              </a:spcAft>
              <a:buClr>
                <a:srgbClr val="FFFFFF"/>
              </a:buClr>
              <a:buSzPts val="1400"/>
              <a:buFont typeface="Poppins"/>
              <a:buChar char="❖"/>
            </a:pPr>
            <a:r>
              <a:rPr lang="en-GB">
                <a:solidFill>
                  <a:srgbClr val="FFFFFF"/>
                </a:solidFill>
                <a:latin typeface="Poppins"/>
                <a:ea typeface="Poppins"/>
                <a:cs typeface="Poppins"/>
                <a:sym typeface="Poppins"/>
              </a:rPr>
              <a:t>Social media; Twitter, Facebook, Blogs (e.g. Medium)</a:t>
            </a:r>
            <a:endParaRPr>
              <a:solidFill>
                <a:srgbClr val="FFFFFF"/>
              </a:solidFill>
              <a:latin typeface="Poppins"/>
              <a:ea typeface="Poppins"/>
              <a:cs typeface="Poppins"/>
              <a:sym typeface="Poppins"/>
            </a:endParaRPr>
          </a:p>
          <a:p>
            <a:pPr indent="-317500" lvl="0" marL="457200" rtl="0" algn="l">
              <a:lnSpc>
                <a:spcPct val="115000"/>
              </a:lnSpc>
              <a:spcBef>
                <a:spcPts val="0"/>
              </a:spcBef>
              <a:spcAft>
                <a:spcPts val="0"/>
              </a:spcAft>
              <a:buClr>
                <a:srgbClr val="FFFFFF"/>
              </a:buClr>
              <a:buSzPts val="1400"/>
              <a:buFont typeface="Poppins"/>
              <a:buChar char="❖"/>
            </a:pPr>
            <a:r>
              <a:rPr lang="en-GB">
                <a:solidFill>
                  <a:srgbClr val="FFFFFF"/>
                </a:solidFill>
                <a:latin typeface="Poppins"/>
                <a:ea typeface="Poppins"/>
                <a:cs typeface="Poppins"/>
                <a:sym typeface="Poppins"/>
              </a:rPr>
              <a:t>LinkedIn (Careers/Jobs tab - follow those you’re interested in)</a:t>
            </a:r>
            <a:endParaRPr>
              <a:solidFill>
                <a:srgbClr val="FFFFFF"/>
              </a:solidFill>
              <a:latin typeface="Poppins"/>
              <a:ea typeface="Poppins"/>
              <a:cs typeface="Poppins"/>
              <a:sym typeface="Poppins"/>
            </a:endParaRPr>
          </a:p>
          <a:p>
            <a:pPr indent="-317500" lvl="0" marL="457200" rtl="0" algn="l">
              <a:lnSpc>
                <a:spcPct val="115000"/>
              </a:lnSpc>
              <a:spcBef>
                <a:spcPts val="0"/>
              </a:spcBef>
              <a:spcAft>
                <a:spcPts val="0"/>
              </a:spcAft>
              <a:buClr>
                <a:srgbClr val="FFFFFF"/>
              </a:buClr>
              <a:buSzPts val="1400"/>
              <a:buFont typeface="Poppins"/>
              <a:buChar char="❖"/>
            </a:pPr>
            <a:r>
              <a:rPr lang="en-GB">
                <a:solidFill>
                  <a:srgbClr val="FFFFFF"/>
                </a:solidFill>
                <a:latin typeface="Poppins"/>
                <a:ea typeface="Poppins"/>
                <a:cs typeface="Poppins"/>
                <a:sym typeface="Poppins"/>
              </a:rPr>
              <a:t>News search</a:t>
            </a:r>
            <a:endParaRPr>
              <a:solidFill>
                <a:srgbClr val="FFFFFF"/>
              </a:solidFill>
              <a:latin typeface="Poppins"/>
              <a:ea typeface="Poppins"/>
              <a:cs typeface="Poppins"/>
              <a:sym typeface="Poppins"/>
            </a:endParaRPr>
          </a:p>
          <a:p>
            <a:pPr indent="-317500" lvl="0" marL="457200" rtl="0" algn="l">
              <a:lnSpc>
                <a:spcPct val="115000"/>
              </a:lnSpc>
              <a:spcBef>
                <a:spcPts val="0"/>
              </a:spcBef>
              <a:spcAft>
                <a:spcPts val="0"/>
              </a:spcAft>
              <a:buClr>
                <a:srgbClr val="F1C232"/>
              </a:buClr>
              <a:buSzPts val="1400"/>
              <a:buFont typeface="Poppins"/>
              <a:buChar char="❖"/>
            </a:pPr>
            <a:r>
              <a:rPr b="1" lang="en-GB">
                <a:solidFill>
                  <a:srgbClr val="F1C232"/>
                </a:solidFill>
                <a:latin typeface="Poppins"/>
                <a:ea typeface="Poppins"/>
                <a:cs typeface="Poppins"/>
                <a:sym typeface="Poppins"/>
              </a:rPr>
              <a:t>CodeClan has a network ∴ you have a network! </a:t>
            </a:r>
            <a:endParaRPr b="1">
              <a:solidFill>
                <a:srgbClr val="F1C232"/>
              </a:solidFill>
              <a:latin typeface="Poppins"/>
              <a:ea typeface="Poppins"/>
              <a:cs typeface="Poppins"/>
              <a:sym typeface="Poppins"/>
            </a:endParaRPr>
          </a:p>
          <a:p>
            <a:pPr indent="-317500" lvl="1" marL="914400" rtl="0" algn="l">
              <a:lnSpc>
                <a:spcPct val="115000"/>
              </a:lnSpc>
              <a:spcBef>
                <a:spcPts val="0"/>
              </a:spcBef>
              <a:spcAft>
                <a:spcPts val="0"/>
              </a:spcAft>
              <a:buClr>
                <a:srgbClr val="FFFFFF"/>
              </a:buClr>
              <a:buSzPts val="1400"/>
              <a:buFont typeface="Poppins"/>
              <a:buChar char="➢"/>
            </a:pPr>
            <a:r>
              <a:rPr lang="en-GB">
                <a:solidFill>
                  <a:srgbClr val="FFFFFF"/>
                </a:solidFill>
                <a:latin typeface="Poppins"/>
                <a:ea typeface="Poppins"/>
                <a:cs typeface="Poppins"/>
                <a:sym typeface="Poppins"/>
              </a:rPr>
              <a:t>Your connections / CodeClan Alumni</a:t>
            </a:r>
            <a:endParaRPr>
              <a:solidFill>
                <a:srgbClr val="FFFFFF"/>
              </a:solidFill>
              <a:latin typeface="Poppins"/>
              <a:ea typeface="Poppins"/>
              <a:cs typeface="Poppins"/>
              <a:sym typeface="Poppins"/>
            </a:endParaRPr>
          </a:p>
          <a:p>
            <a:pPr indent="-317500" lvl="1" marL="914400" rtl="0" algn="l">
              <a:lnSpc>
                <a:spcPct val="115000"/>
              </a:lnSpc>
              <a:spcBef>
                <a:spcPts val="0"/>
              </a:spcBef>
              <a:spcAft>
                <a:spcPts val="0"/>
              </a:spcAft>
              <a:buClr>
                <a:srgbClr val="FFFFFF"/>
              </a:buClr>
              <a:buSzPts val="1400"/>
              <a:buFont typeface="Poppins"/>
              <a:buChar char="➢"/>
            </a:pPr>
            <a:r>
              <a:rPr lang="en-GB">
                <a:solidFill>
                  <a:srgbClr val="FFFFFF"/>
                </a:solidFill>
                <a:latin typeface="Poppins"/>
                <a:ea typeface="Poppins"/>
                <a:cs typeface="Poppins"/>
                <a:sym typeface="Poppins"/>
              </a:rPr>
              <a:t>Have they hired CodeClan grads?</a:t>
            </a:r>
            <a:endParaRPr>
              <a:solidFill>
                <a:srgbClr val="FFFFFF"/>
              </a:solidFill>
              <a:latin typeface="Poppins"/>
              <a:ea typeface="Poppins"/>
              <a:cs typeface="Poppins"/>
              <a:sym typeface="Poppins"/>
            </a:endParaRPr>
          </a:p>
          <a:p>
            <a:pPr indent="-317500" lvl="1" marL="914400" rtl="0" algn="l">
              <a:lnSpc>
                <a:spcPct val="115000"/>
              </a:lnSpc>
              <a:spcBef>
                <a:spcPts val="0"/>
              </a:spcBef>
              <a:spcAft>
                <a:spcPts val="0"/>
              </a:spcAft>
              <a:buClr>
                <a:srgbClr val="FFFFFF"/>
              </a:buClr>
              <a:buSzPts val="1400"/>
              <a:buFont typeface="Poppins"/>
              <a:buChar char="➢"/>
            </a:pPr>
            <a:r>
              <a:rPr lang="en-GB">
                <a:solidFill>
                  <a:srgbClr val="FFFFFF"/>
                </a:solidFill>
                <a:latin typeface="Poppins"/>
                <a:ea typeface="Poppins"/>
                <a:cs typeface="Poppins"/>
                <a:sym typeface="Poppins"/>
              </a:rPr>
              <a:t>Do they host meetups, info sessions or hack days?</a:t>
            </a:r>
            <a:endParaRPr>
              <a:solidFill>
                <a:srgbClr val="FFFFFF"/>
              </a:solidFill>
              <a:latin typeface="Poppins"/>
              <a:ea typeface="Poppins"/>
              <a:cs typeface="Poppins"/>
              <a:sym typeface="Poppins"/>
            </a:endParaRPr>
          </a:p>
          <a:p>
            <a:pPr indent="-317500" lvl="0" marL="457200" rtl="0" algn="l">
              <a:lnSpc>
                <a:spcPct val="115000"/>
              </a:lnSpc>
              <a:spcBef>
                <a:spcPts val="0"/>
              </a:spcBef>
              <a:spcAft>
                <a:spcPts val="0"/>
              </a:spcAft>
              <a:buClr>
                <a:srgbClr val="FFFFFF"/>
              </a:buClr>
              <a:buSzPts val="1400"/>
              <a:buFont typeface="Poppins"/>
              <a:buChar char="❖"/>
            </a:pPr>
            <a:r>
              <a:rPr lang="en-GB">
                <a:solidFill>
                  <a:schemeClr val="lt1"/>
                </a:solidFill>
                <a:latin typeface="Poppins"/>
                <a:ea typeface="Poppins"/>
                <a:cs typeface="Poppins"/>
                <a:sym typeface="Poppins"/>
              </a:rPr>
              <a:t>Previous CodeClan grad hiring</a:t>
            </a:r>
            <a:endParaRPr>
              <a:solidFill>
                <a:schemeClr val="lt1"/>
              </a:solidFill>
              <a:latin typeface="Poppins"/>
              <a:ea typeface="Poppins"/>
              <a:cs typeface="Poppins"/>
              <a:sym typeface="Poppins"/>
            </a:endParaRPr>
          </a:p>
          <a:p>
            <a:pPr indent="-317500" lvl="1" marL="914400" rtl="0" algn="l">
              <a:lnSpc>
                <a:spcPct val="115000"/>
              </a:lnSpc>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Who did they hire? What was their experience? What roles?</a:t>
            </a:r>
            <a:endParaRPr>
              <a:solidFill>
                <a:schemeClr val="lt1"/>
              </a:solidFill>
              <a:latin typeface="Poppins"/>
              <a:ea typeface="Poppins"/>
              <a:cs typeface="Poppins"/>
              <a:sym typeface="Poppins"/>
            </a:endParaRPr>
          </a:p>
          <a:p>
            <a:pPr indent="-317500" lvl="0" marL="457200" rtl="0" algn="l">
              <a:lnSpc>
                <a:spcPct val="115000"/>
              </a:lnSpc>
              <a:spcBef>
                <a:spcPts val="0"/>
              </a:spcBef>
              <a:spcAft>
                <a:spcPts val="0"/>
              </a:spcAft>
              <a:buClr>
                <a:srgbClr val="FFFFFF"/>
              </a:buClr>
              <a:buSzPts val="1400"/>
              <a:buFont typeface="Poppins"/>
              <a:buChar char="❖"/>
            </a:pPr>
            <a:r>
              <a:rPr lang="en-GB">
                <a:solidFill>
                  <a:srgbClr val="FFFFFF"/>
                </a:solidFill>
                <a:latin typeface="Poppins"/>
                <a:ea typeface="Poppins"/>
                <a:cs typeface="Poppins"/>
                <a:sym typeface="Poppins"/>
              </a:rPr>
              <a:t>Website / app</a:t>
            </a:r>
            <a:endParaRPr>
              <a:solidFill>
                <a:srgbClr val="FFFFFF"/>
              </a:solidFill>
              <a:latin typeface="Poppins"/>
              <a:ea typeface="Poppins"/>
              <a:cs typeface="Poppins"/>
              <a:sym typeface="Poppins"/>
            </a:endParaRPr>
          </a:p>
          <a:p>
            <a:pPr indent="-317500" lvl="0" marL="457200" rtl="0" algn="l">
              <a:lnSpc>
                <a:spcPct val="115000"/>
              </a:lnSpc>
              <a:spcBef>
                <a:spcPts val="0"/>
              </a:spcBef>
              <a:spcAft>
                <a:spcPts val="0"/>
              </a:spcAft>
              <a:buClr>
                <a:srgbClr val="FFFFFF"/>
              </a:buClr>
              <a:buSzPts val="1400"/>
              <a:buFont typeface="Poppins"/>
              <a:buChar char="❖"/>
            </a:pPr>
            <a:r>
              <a:rPr lang="en-GB">
                <a:solidFill>
                  <a:srgbClr val="FFFFFF"/>
                </a:solidFill>
                <a:latin typeface="Poppins"/>
                <a:ea typeface="Poppins"/>
                <a:cs typeface="Poppins"/>
                <a:sym typeface="Poppins"/>
              </a:rPr>
              <a:t>Glassdoor (reviews and jobs)</a:t>
            </a:r>
            <a:endParaRPr>
              <a:solidFill>
                <a:srgbClr val="FFFFFF"/>
              </a:solidFill>
              <a:latin typeface="Poppins"/>
              <a:ea typeface="Poppins"/>
              <a:cs typeface="Poppins"/>
              <a:sym typeface="Poppins"/>
            </a:endParaRPr>
          </a:p>
          <a:p>
            <a:pPr indent="-317500" lvl="0" marL="457200" rtl="0" algn="l">
              <a:lnSpc>
                <a:spcPct val="115000"/>
              </a:lnSpc>
              <a:spcBef>
                <a:spcPts val="0"/>
              </a:spcBef>
              <a:spcAft>
                <a:spcPts val="0"/>
              </a:spcAft>
              <a:buClr>
                <a:srgbClr val="FFFFFF"/>
              </a:buClr>
              <a:buSzPts val="1400"/>
              <a:buFont typeface="Poppins"/>
              <a:buChar char="❖"/>
            </a:pPr>
            <a:r>
              <a:rPr lang="en-GB">
                <a:solidFill>
                  <a:srgbClr val="FFFFFF"/>
                </a:solidFill>
                <a:latin typeface="Poppins"/>
                <a:ea typeface="Poppins"/>
                <a:cs typeface="Poppins"/>
                <a:sym typeface="Poppins"/>
              </a:rPr>
              <a:t>Get to know their industry and competitors</a:t>
            </a:r>
            <a:endParaRPr>
              <a:solidFill>
                <a:srgbClr val="FFFFFF"/>
              </a:solidFill>
              <a:latin typeface="Poppins"/>
              <a:ea typeface="Poppins"/>
              <a:cs typeface="Poppins"/>
              <a:sym typeface="Poppins"/>
            </a:endParaRPr>
          </a:p>
          <a:p>
            <a:pPr indent="-317500" lvl="0" marL="457200" rtl="0" algn="l">
              <a:lnSpc>
                <a:spcPct val="115000"/>
              </a:lnSpc>
              <a:spcBef>
                <a:spcPts val="0"/>
              </a:spcBef>
              <a:spcAft>
                <a:spcPts val="0"/>
              </a:spcAft>
              <a:buClr>
                <a:srgbClr val="FFFFFF"/>
              </a:buClr>
              <a:buSzPts val="1400"/>
              <a:buFont typeface="Poppins"/>
              <a:buChar char="❖"/>
            </a:pPr>
            <a:r>
              <a:rPr lang="en-GB">
                <a:solidFill>
                  <a:srgbClr val="FFFFFF"/>
                </a:solidFill>
                <a:latin typeface="Poppins"/>
                <a:ea typeface="Poppins"/>
                <a:cs typeface="Poppins"/>
                <a:sym typeface="Poppins"/>
              </a:rPr>
              <a:t>Careers Team (Lorraine, Graeme, Fiona) and the wider CodeClan team</a:t>
            </a:r>
            <a:endParaRPr>
              <a:solidFill>
                <a:srgbClr val="FFFFFF"/>
              </a:solidFill>
              <a:latin typeface="Poppins"/>
              <a:ea typeface="Poppins"/>
              <a:cs typeface="Poppins"/>
              <a:sym typeface="Poppins"/>
            </a:endParaRPr>
          </a:p>
          <a:p>
            <a:pPr indent="0" lvl="0" marL="457200" rtl="0" algn="ctr">
              <a:lnSpc>
                <a:spcPct val="115000"/>
              </a:lnSpc>
              <a:spcBef>
                <a:spcPts val="900"/>
              </a:spcBef>
              <a:spcAft>
                <a:spcPts val="0"/>
              </a:spcAft>
              <a:buNone/>
            </a:pPr>
            <a:r>
              <a:rPr lang="en-GB">
                <a:solidFill>
                  <a:srgbClr val="FFFFFF"/>
                </a:solidFill>
                <a:latin typeface="Poppins"/>
                <a:ea typeface="Poppins"/>
                <a:cs typeface="Poppins"/>
                <a:sym typeface="Poppins"/>
              </a:rPr>
              <a:t>…..</a:t>
            </a:r>
            <a:endParaRPr>
              <a:solidFill>
                <a:srgbClr val="FFFFFF"/>
              </a:solidFill>
              <a:latin typeface="Poppins"/>
              <a:ea typeface="Poppins"/>
              <a:cs typeface="Poppins"/>
              <a:sym typeface="Poppins"/>
            </a:endParaRPr>
          </a:p>
          <a:p>
            <a:pPr indent="0" lvl="0" marL="0" rtl="0" algn="l">
              <a:spcBef>
                <a:spcPts val="900"/>
              </a:spcBef>
              <a:spcAft>
                <a:spcPts val="0"/>
              </a:spcAft>
              <a:buNone/>
            </a:pPr>
            <a:r>
              <a:t/>
            </a:r>
            <a:endParaRPr sz="1200">
              <a:solidFill>
                <a:schemeClr val="lt1"/>
              </a:solidFill>
              <a:latin typeface="Work Sans Regular"/>
              <a:ea typeface="Work Sans Regular"/>
              <a:cs typeface="Work Sans Regular"/>
              <a:sym typeface="Work Sans Regular"/>
            </a:endParaRPr>
          </a:p>
        </p:txBody>
      </p:sp>
      <p:sp>
        <p:nvSpPr>
          <p:cNvPr id="211" name="Google Shape;211;p29"/>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212" name="Google Shape;212;p29"/>
          <p:cNvSpPr txBox="1"/>
          <p:nvPr/>
        </p:nvSpPr>
        <p:spPr>
          <a:xfrm>
            <a:off x="1545850" y="229625"/>
            <a:ext cx="5727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chemeClr val="lt1"/>
                </a:solidFill>
                <a:latin typeface="Karla"/>
                <a:ea typeface="Karla"/>
                <a:cs typeface="Karla"/>
                <a:sym typeface="Karla"/>
              </a:rPr>
              <a:t>YOUR EMPLOYERS OF CHOICE</a:t>
            </a:r>
            <a:endParaRPr b="1" sz="2200">
              <a:solidFill>
                <a:schemeClr val="lt1"/>
              </a:solidFill>
              <a:latin typeface="Karla"/>
              <a:ea typeface="Karla"/>
              <a:cs typeface="Karla"/>
              <a:sym typeface="Karla"/>
            </a:endParaRPr>
          </a:p>
          <a:p>
            <a:pPr indent="0" lvl="0" marL="0" rtl="0" algn="ctr">
              <a:spcBef>
                <a:spcPts val="0"/>
              </a:spcBef>
              <a:spcAft>
                <a:spcPts val="0"/>
              </a:spcAft>
              <a:buNone/>
            </a:pPr>
            <a:r>
              <a:rPr b="1" lang="en-GB" sz="2200">
                <a:solidFill>
                  <a:schemeClr val="lt1"/>
                </a:solidFill>
                <a:latin typeface="Karla"/>
                <a:ea typeface="Karla"/>
                <a:cs typeface="Karla"/>
                <a:sym typeface="Karla"/>
              </a:rPr>
              <a:t>DOING THE RESEARCH</a:t>
            </a:r>
            <a:endParaRPr b="1" sz="2200">
              <a:solidFill>
                <a:schemeClr val="lt1"/>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1000"/>
                                        <p:tgtEl>
                                          <p:spTgt spid="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animEffect filter="fade" transition="in">
                                      <p:cBhvr>
                                        <p:cTn dur="1000"/>
                                        <p:tgtEl>
                                          <p:spTgt spid="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animEffect filter="fade" transition="in">
                                      <p:cBhvr>
                                        <p:cTn dur="1000"/>
                                        <p:tgtEl>
                                          <p:spTgt spid="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animEffect filter="fade" transition="in">
                                      <p:cBhvr>
                                        <p:cTn dur="1000"/>
                                        <p:tgtEl>
                                          <p:spTgt spid="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4" st="4"/>
                                            </p:txEl>
                                          </p:spTgt>
                                        </p:tgtEl>
                                        <p:attrNameLst>
                                          <p:attrName>style.visibility</p:attrName>
                                        </p:attrNameLst>
                                      </p:cBhvr>
                                      <p:to>
                                        <p:strVal val="visible"/>
                                      </p:to>
                                    </p:set>
                                    <p:animEffect filter="fade" transition="in">
                                      <p:cBhvr>
                                        <p:cTn dur="1000"/>
                                        <p:tgtEl>
                                          <p:spTgt spid="21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5" st="5"/>
                                            </p:txEl>
                                          </p:spTgt>
                                        </p:tgtEl>
                                        <p:attrNameLst>
                                          <p:attrName>style.visibility</p:attrName>
                                        </p:attrNameLst>
                                      </p:cBhvr>
                                      <p:to>
                                        <p:strVal val="visible"/>
                                      </p:to>
                                    </p:set>
                                    <p:animEffect filter="fade" transition="in">
                                      <p:cBhvr>
                                        <p:cTn dur="1000"/>
                                        <p:tgtEl>
                                          <p:spTgt spid="21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6" st="6"/>
                                            </p:txEl>
                                          </p:spTgt>
                                        </p:tgtEl>
                                        <p:attrNameLst>
                                          <p:attrName>style.visibility</p:attrName>
                                        </p:attrNameLst>
                                      </p:cBhvr>
                                      <p:to>
                                        <p:strVal val="visible"/>
                                      </p:to>
                                    </p:set>
                                    <p:animEffect filter="fade" transition="in">
                                      <p:cBhvr>
                                        <p:cTn dur="1000"/>
                                        <p:tgtEl>
                                          <p:spTgt spid="21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7" st="7"/>
                                            </p:txEl>
                                          </p:spTgt>
                                        </p:tgtEl>
                                        <p:attrNameLst>
                                          <p:attrName>style.visibility</p:attrName>
                                        </p:attrNameLst>
                                      </p:cBhvr>
                                      <p:to>
                                        <p:strVal val="visible"/>
                                      </p:to>
                                    </p:set>
                                    <p:animEffect filter="fade" transition="in">
                                      <p:cBhvr>
                                        <p:cTn dur="1000"/>
                                        <p:tgtEl>
                                          <p:spTgt spid="210">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8" st="8"/>
                                            </p:txEl>
                                          </p:spTgt>
                                        </p:tgtEl>
                                        <p:attrNameLst>
                                          <p:attrName>style.visibility</p:attrName>
                                        </p:attrNameLst>
                                      </p:cBhvr>
                                      <p:to>
                                        <p:strVal val="visible"/>
                                      </p:to>
                                    </p:set>
                                    <p:animEffect filter="fade" transition="in">
                                      <p:cBhvr>
                                        <p:cTn dur="1000"/>
                                        <p:tgtEl>
                                          <p:spTgt spid="210">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9" st="9"/>
                                            </p:txEl>
                                          </p:spTgt>
                                        </p:tgtEl>
                                        <p:attrNameLst>
                                          <p:attrName>style.visibility</p:attrName>
                                        </p:attrNameLst>
                                      </p:cBhvr>
                                      <p:to>
                                        <p:strVal val="visible"/>
                                      </p:to>
                                    </p:set>
                                    <p:animEffect filter="fade" transition="in">
                                      <p:cBhvr>
                                        <p:cTn dur="1000"/>
                                        <p:tgtEl>
                                          <p:spTgt spid="210">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0" st="10"/>
                                            </p:txEl>
                                          </p:spTgt>
                                        </p:tgtEl>
                                        <p:attrNameLst>
                                          <p:attrName>style.visibility</p:attrName>
                                        </p:attrNameLst>
                                      </p:cBhvr>
                                      <p:to>
                                        <p:strVal val="visible"/>
                                      </p:to>
                                    </p:set>
                                    <p:animEffect filter="fade" transition="in">
                                      <p:cBhvr>
                                        <p:cTn dur="1000"/>
                                        <p:tgtEl>
                                          <p:spTgt spid="210">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1" st="11"/>
                                            </p:txEl>
                                          </p:spTgt>
                                        </p:tgtEl>
                                        <p:attrNameLst>
                                          <p:attrName>style.visibility</p:attrName>
                                        </p:attrNameLst>
                                      </p:cBhvr>
                                      <p:to>
                                        <p:strVal val="visible"/>
                                      </p:to>
                                    </p:set>
                                    <p:animEffect filter="fade" transition="in">
                                      <p:cBhvr>
                                        <p:cTn dur="1000"/>
                                        <p:tgtEl>
                                          <p:spTgt spid="210">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2" st="12"/>
                                            </p:txEl>
                                          </p:spTgt>
                                        </p:tgtEl>
                                        <p:attrNameLst>
                                          <p:attrName>style.visibility</p:attrName>
                                        </p:attrNameLst>
                                      </p:cBhvr>
                                      <p:to>
                                        <p:strVal val="visible"/>
                                      </p:to>
                                    </p:set>
                                    <p:animEffect filter="fade" transition="in">
                                      <p:cBhvr>
                                        <p:cTn dur="1000"/>
                                        <p:tgtEl>
                                          <p:spTgt spid="210">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3" st="13"/>
                                            </p:txEl>
                                          </p:spTgt>
                                        </p:tgtEl>
                                        <p:attrNameLst>
                                          <p:attrName>style.visibility</p:attrName>
                                        </p:attrNameLst>
                                      </p:cBhvr>
                                      <p:to>
                                        <p:strVal val="visible"/>
                                      </p:to>
                                    </p:set>
                                    <p:animEffect filter="fade" transition="in">
                                      <p:cBhvr>
                                        <p:cTn dur="1000"/>
                                        <p:tgtEl>
                                          <p:spTgt spid="210">
                                            <p:txEl>
                                              <p:pRg end="13" st="1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4" st="14"/>
                                            </p:txEl>
                                          </p:spTgt>
                                        </p:tgtEl>
                                        <p:attrNameLst>
                                          <p:attrName>style.visibility</p:attrName>
                                        </p:attrNameLst>
                                      </p:cBhvr>
                                      <p:to>
                                        <p:strVal val="visible"/>
                                      </p:to>
                                    </p:set>
                                    <p:animEffect filter="fade" transition="in">
                                      <p:cBhvr>
                                        <p:cTn dur="1000"/>
                                        <p:tgtEl>
                                          <p:spTgt spid="210">
                                            <p:txEl>
                                              <p:pRg end="14" st="1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216" name="Shape 216"/>
        <p:cNvGrpSpPr/>
        <p:nvPr/>
      </p:nvGrpSpPr>
      <p:grpSpPr>
        <a:xfrm>
          <a:off x="0" y="0"/>
          <a:ext cx="0" cy="0"/>
          <a:chOff x="0" y="0"/>
          <a:chExt cx="0" cy="0"/>
        </a:xfrm>
      </p:grpSpPr>
      <p:sp>
        <p:nvSpPr>
          <p:cNvPr id="217" name="Google Shape;217;p30"/>
          <p:cNvSpPr/>
          <p:nvPr/>
        </p:nvSpPr>
        <p:spPr>
          <a:xfrm>
            <a:off x="499750" y="510800"/>
            <a:ext cx="4020300" cy="43653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18" name="Google Shape;218;p30"/>
          <p:cNvSpPr/>
          <p:nvPr/>
        </p:nvSpPr>
        <p:spPr>
          <a:xfrm>
            <a:off x="400775" y="412575"/>
            <a:ext cx="4020300" cy="436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219" name="Google Shape;219;p30"/>
          <p:cNvSpPr/>
          <p:nvPr/>
        </p:nvSpPr>
        <p:spPr>
          <a:xfrm>
            <a:off x="4826050" y="510800"/>
            <a:ext cx="4020300" cy="43653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0" name="Google Shape;220;p30"/>
          <p:cNvSpPr/>
          <p:nvPr/>
        </p:nvSpPr>
        <p:spPr>
          <a:xfrm>
            <a:off x="4727075" y="412575"/>
            <a:ext cx="4020300" cy="436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Poppins"/>
              <a:ea typeface="Poppins"/>
              <a:cs typeface="Poppins"/>
              <a:sym typeface="Poppins"/>
            </a:endParaRPr>
          </a:p>
          <a:p>
            <a:pPr indent="0" lvl="0" marL="0" rtl="0" algn="l">
              <a:lnSpc>
                <a:spcPct val="115000"/>
              </a:lnSpc>
              <a:spcBef>
                <a:spcPts val="900"/>
              </a:spcBef>
              <a:spcAft>
                <a:spcPts val="900"/>
              </a:spcAft>
              <a:buNone/>
            </a:pPr>
            <a:r>
              <a:t/>
            </a:r>
            <a:endParaRPr>
              <a:solidFill>
                <a:srgbClr val="1B3445"/>
              </a:solidFill>
            </a:endParaRPr>
          </a:p>
        </p:txBody>
      </p:sp>
      <p:sp>
        <p:nvSpPr>
          <p:cNvPr id="221" name="Google Shape;221;p30"/>
          <p:cNvSpPr txBox="1"/>
          <p:nvPr/>
        </p:nvSpPr>
        <p:spPr>
          <a:xfrm>
            <a:off x="610325" y="635300"/>
            <a:ext cx="37542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1B3445"/>
                </a:solidFill>
                <a:latin typeface="Poppins"/>
                <a:ea typeface="Poppins"/>
                <a:cs typeface="Poppins"/>
                <a:sym typeface="Poppins"/>
              </a:rPr>
              <a:t>Other things worth researching</a:t>
            </a:r>
            <a:endParaRPr b="1" sz="1600">
              <a:solidFill>
                <a:srgbClr val="1B3445"/>
              </a:solidFill>
              <a:latin typeface="Poppins"/>
              <a:ea typeface="Poppins"/>
              <a:cs typeface="Poppins"/>
              <a:sym typeface="Poppins"/>
            </a:endParaRPr>
          </a:p>
          <a:p>
            <a:pPr indent="0" lvl="0" marL="0" rtl="0" algn="l">
              <a:spcBef>
                <a:spcPts val="0"/>
              </a:spcBef>
              <a:spcAft>
                <a:spcPts val="0"/>
              </a:spcAft>
              <a:buNone/>
            </a:pPr>
            <a:r>
              <a:t/>
            </a:r>
            <a:endParaRPr b="1" sz="1600">
              <a:solidFill>
                <a:srgbClr val="1B3445"/>
              </a:solidFill>
              <a:latin typeface="Poppins"/>
              <a:ea typeface="Poppins"/>
              <a:cs typeface="Poppins"/>
              <a:sym typeface="Poppins"/>
            </a:endParaRPr>
          </a:p>
          <a:p>
            <a:pPr indent="0" lvl="0" marL="0" rtl="0" algn="l">
              <a:spcBef>
                <a:spcPts val="0"/>
              </a:spcBef>
              <a:spcAft>
                <a:spcPts val="0"/>
              </a:spcAft>
              <a:buNone/>
            </a:pPr>
            <a:r>
              <a:t/>
            </a:r>
            <a:endParaRPr b="1" sz="1600">
              <a:solidFill>
                <a:srgbClr val="1B3445"/>
              </a:solidFill>
              <a:latin typeface="Poppins"/>
              <a:ea typeface="Poppins"/>
              <a:cs typeface="Poppins"/>
              <a:sym typeface="Poppins"/>
            </a:endParaRPr>
          </a:p>
          <a:p>
            <a:pPr indent="0" lvl="0" marL="0" rtl="0" algn="l">
              <a:spcBef>
                <a:spcPts val="0"/>
              </a:spcBef>
              <a:spcAft>
                <a:spcPts val="0"/>
              </a:spcAft>
              <a:buNone/>
            </a:pPr>
            <a:r>
              <a:t/>
            </a:r>
            <a:endParaRPr b="1" sz="1800">
              <a:solidFill>
                <a:srgbClr val="1B3445"/>
              </a:solidFill>
              <a:latin typeface="Poppins"/>
              <a:ea typeface="Poppins"/>
              <a:cs typeface="Poppins"/>
              <a:sym typeface="Poppins"/>
            </a:endParaRPr>
          </a:p>
          <a:p>
            <a:pPr indent="0" lvl="0" marL="0" rtl="0" algn="l">
              <a:spcBef>
                <a:spcPts val="0"/>
              </a:spcBef>
              <a:spcAft>
                <a:spcPts val="0"/>
              </a:spcAft>
              <a:buNone/>
            </a:pPr>
            <a:r>
              <a:rPr b="1" lang="en-GB" sz="1800">
                <a:solidFill>
                  <a:srgbClr val="1B3445"/>
                </a:solidFill>
                <a:latin typeface="Poppins"/>
                <a:ea typeface="Poppins"/>
                <a:cs typeface="Poppins"/>
                <a:sym typeface="Poppins"/>
              </a:rPr>
              <a:t> </a:t>
            </a:r>
            <a:endParaRPr b="1" sz="1800">
              <a:solidFill>
                <a:srgbClr val="1B3445"/>
              </a:solidFill>
              <a:latin typeface="Poppins"/>
              <a:ea typeface="Poppins"/>
              <a:cs typeface="Poppins"/>
              <a:sym typeface="Poppins"/>
            </a:endParaRPr>
          </a:p>
        </p:txBody>
      </p:sp>
      <p:sp>
        <p:nvSpPr>
          <p:cNvPr id="222" name="Google Shape;222;p30"/>
          <p:cNvSpPr txBox="1"/>
          <p:nvPr/>
        </p:nvSpPr>
        <p:spPr>
          <a:xfrm>
            <a:off x="5053600" y="894325"/>
            <a:ext cx="32604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1B3445"/>
              </a:solidFill>
              <a:latin typeface="Poppins"/>
              <a:ea typeface="Poppins"/>
              <a:cs typeface="Poppins"/>
              <a:sym typeface="Poppins"/>
            </a:endParaRPr>
          </a:p>
        </p:txBody>
      </p:sp>
      <p:sp>
        <p:nvSpPr>
          <p:cNvPr id="223" name="Google Shape;223;p30"/>
          <p:cNvSpPr txBox="1"/>
          <p:nvPr/>
        </p:nvSpPr>
        <p:spPr>
          <a:xfrm>
            <a:off x="400775" y="1118900"/>
            <a:ext cx="3963900" cy="3512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company values (often guide interviews)</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company milestones/achievements</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staff / founders</a:t>
            </a:r>
            <a:endParaRPr>
              <a:solidFill>
                <a:schemeClr val="dk1"/>
              </a:solidFill>
              <a:latin typeface="Karla"/>
              <a:ea typeface="Karla"/>
              <a:cs typeface="Karla"/>
              <a:sym typeface="Karla"/>
            </a:endParaRPr>
          </a:p>
          <a:p>
            <a:pPr indent="-317500" lvl="1" marL="914400" marR="0" rtl="0" algn="l">
              <a:lnSpc>
                <a:spcPct val="100000"/>
              </a:lnSpc>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management team, who are their leaders?</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size, profits, impact</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successes, news stories</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how they’re making an impact in their own industry; are they market leading or paving the way?</a:t>
            </a:r>
            <a:endParaRPr>
              <a:solidFill>
                <a:schemeClr val="dk1"/>
              </a:solidFill>
              <a:latin typeface="Karla"/>
              <a:ea typeface="Karla"/>
              <a:cs typeface="Karla"/>
              <a:sym typeface="Karla"/>
            </a:endParaRPr>
          </a:p>
          <a:p>
            <a:pPr indent="-317500" lvl="1" marL="9144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what’s the appeal? What are they doing well at?</a:t>
            </a:r>
            <a:endParaRPr>
              <a:solidFill>
                <a:schemeClr val="dk1"/>
              </a:solidFill>
              <a:latin typeface="Karla"/>
              <a:ea typeface="Karla"/>
              <a:cs typeface="Karla"/>
              <a:sym typeface="Karla"/>
            </a:endParaRPr>
          </a:p>
          <a:p>
            <a:pPr indent="-317500" lvl="1" marL="9144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who are their users/customers?</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who are their local/global competitors?</a:t>
            </a:r>
            <a:endParaRPr>
              <a:solidFill>
                <a:srgbClr val="1B3445"/>
              </a:solidFill>
              <a:latin typeface="Karla"/>
              <a:ea typeface="Karla"/>
              <a:cs typeface="Karla"/>
              <a:sym typeface="Karla"/>
            </a:endParaRPr>
          </a:p>
        </p:txBody>
      </p:sp>
      <p:sp>
        <p:nvSpPr>
          <p:cNvPr id="224" name="Google Shape;224;p30"/>
          <p:cNvSpPr txBox="1"/>
          <p:nvPr/>
        </p:nvSpPr>
        <p:spPr>
          <a:xfrm>
            <a:off x="5206000" y="1118900"/>
            <a:ext cx="3260400" cy="3184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hiring process</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company benefits</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learning &amp; development opportunities</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career path opportunities</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company culture</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tech stack / tech culture</a:t>
            </a:r>
            <a:endParaRPr>
              <a:solidFill>
                <a:schemeClr val="dk1"/>
              </a:solidFill>
              <a:latin typeface="Karla"/>
              <a:ea typeface="Karla"/>
              <a:cs typeface="Karla"/>
              <a:sym typeface="Karla"/>
            </a:endParaRPr>
          </a:p>
          <a:p>
            <a:pPr indent="-317500" lvl="0" marL="457200" rtl="0" algn="l">
              <a:spcBef>
                <a:spcPts val="0"/>
              </a:spcBef>
              <a:spcAft>
                <a:spcPts val="0"/>
              </a:spcAft>
              <a:buClr>
                <a:schemeClr val="dk1"/>
              </a:buClr>
              <a:buSzPts val="1400"/>
              <a:buFont typeface="Karla"/>
              <a:buChar char="●"/>
            </a:pPr>
            <a:r>
              <a:rPr lang="en-GB">
                <a:solidFill>
                  <a:schemeClr val="dk1"/>
                </a:solidFill>
                <a:latin typeface="Karla"/>
                <a:ea typeface="Karla"/>
                <a:cs typeface="Karla"/>
                <a:sym typeface="Karla"/>
              </a:rPr>
              <a:t>tech events, meetups &amp; hiring opportunities</a:t>
            </a:r>
            <a:endParaRPr>
              <a:latin typeface="Karla"/>
              <a:ea typeface="Karla"/>
              <a:cs typeface="Karla"/>
              <a:sym typeface="Karl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228" name="Shape 228"/>
        <p:cNvGrpSpPr/>
        <p:nvPr/>
      </p:nvGrpSpPr>
      <p:grpSpPr>
        <a:xfrm>
          <a:off x="0" y="0"/>
          <a:ext cx="0" cy="0"/>
          <a:chOff x="0" y="0"/>
          <a:chExt cx="0" cy="0"/>
        </a:xfrm>
      </p:grpSpPr>
      <p:sp>
        <p:nvSpPr>
          <p:cNvPr id="229" name="Google Shape;229;p31"/>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230" name="Google Shape;230;p31"/>
          <p:cNvSpPr txBox="1"/>
          <p:nvPr/>
        </p:nvSpPr>
        <p:spPr>
          <a:xfrm>
            <a:off x="1150200" y="353825"/>
            <a:ext cx="6843600" cy="54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FFFFFF"/>
                </a:solidFill>
                <a:latin typeface="Poppins"/>
                <a:ea typeface="Poppins"/>
                <a:cs typeface="Poppins"/>
                <a:sym typeface="Poppins"/>
              </a:rPr>
              <a:t>The Path To Success (and Job 1 after CodeClan)</a:t>
            </a:r>
            <a:endParaRPr b="1" sz="2200">
              <a:solidFill>
                <a:schemeClr val="lt1"/>
              </a:solidFill>
              <a:latin typeface="Karla"/>
              <a:ea typeface="Karla"/>
              <a:cs typeface="Karla"/>
              <a:sym typeface="Karla"/>
            </a:endParaRPr>
          </a:p>
        </p:txBody>
      </p:sp>
      <p:sp>
        <p:nvSpPr>
          <p:cNvPr id="231" name="Google Shape;231;p31"/>
          <p:cNvSpPr txBox="1"/>
          <p:nvPr/>
        </p:nvSpPr>
        <p:spPr>
          <a:xfrm>
            <a:off x="378750" y="1176975"/>
            <a:ext cx="8097900" cy="3102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900"/>
              </a:spcBef>
              <a:spcAft>
                <a:spcPts val="900"/>
              </a:spcAft>
              <a:buNone/>
            </a:pPr>
            <a:r>
              <a:t/>
            </a:r>
            <a:endParaRPr sz="1800">
              <a:solidFill>
                <a:srgbClr val="FFFFFF"/>
              </a:solidFill>
              <a:latin typeface="Poppins"/>
              <a:ea typeface="Poppins"/>
              <a:cs typeface="Poppins"/>
              <a:sym typeface="Poppins"/>
            </a:endParaRPr>
          </a:p>
        </p:txBody>
      </p:sp>
      <p:pic>
        <p:nvPicPr>
          <p:cNvPr id="232" name="Google Shape;232;p31"/>
          <p:cNvPicPr preferRelativeResize="0"/>
          <p:nvPr/>
        </p:nvPicPr>
        <p:blipFill>
          <a:blip r:embed="rId3">
            <a:alphaModFix/>
          </a:blip>
          <a:stretch>
            <a:fillRect/>
          </a:stretch>
        </p:blipFill>
        <p:spPr>
          <a:xfrm>
            <a:off x="1924638" y="1354425"/>
            <a:ext cx="5294724" cy="35363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64" name="Shape 64"/>
        <p:cNvGrpSpPr/>
        <p:nvPr/>
      </p:nvGrpSpPr>
      <p:grpSpPr>
        <a:xfrm>
          <a:off x="0" y="0"/>
          <a:ext cx="0" cy="0"/>
          <a:chOff x="0" y="0"/>
          <a:chExt cx="0" cy="0"/>
        </a:xfrm>
      </p:grpSpPr>
      <p:sp>
        <p:nvSpPr>
          <p:cNvPr id="65" name="Google Shape;65;p14"/>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66" name="Google Shape;66;p14"/>
          <p:cNvSpPr txBox="1"/>
          <p:nvPr/>
        </p:nvSpPr>
        <p:spPr>
          <a:xfrm>
            <a:off x="1219225" y="353825"/>
            <a:ext cx="66870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chemeClr val="lt1"/>
                </a:solidFill>
                <a:latin typeface="Karla"/>
                <a:ea typeface="Karla"/>
                <a:cs typeface="Karla"/>
                <a:sym typeface="Karla"/>
              </a:rPr>
              <a:t>Imposter Syndrome</a:t>
            </a:r>
            <a:endParaRPr b="1" sz="2200">
              <a:solidFill>
                <a:schemeClr val="lt1"/>
              </a:solidFill>
              <a:latin typeface="Karla"/>
              <a:ea typeface="Karla"/>
              <a:cs typeface="Karla"/>
              <a:sym typeface="Karla"/>
            </a:endParaRPr>
          </a:p>
        </p:txBody>
      </p:sp>
      <p:sp>
        <p:nvSpPr>
          <p:cNvPr id="67" name="Google Shape;67;p14"/>
          <p:cNvSpPr txBox="1"/>
          <p:nvPr/>
        </p:nvSpPr>
        <p:spPr>
          <a:xfrm>
            <a:off x="50250" y="590850"/>
            <a:ext cx="9043500" cy="4304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t/>
            </a:r>
            <a:endParaRPr sz="1200">
              <a:solidFill>
                <a:srgbClr val="FFFFFF"/>
              </a:solidFill>
              <a:latin typeface="Cabin"/>
              <a:ea typeface="Cabin"/>
              <a:cs typeface="Cabin"/>
              <a:sym typeface="Cabin"/>
            </a:endParaRPr>
          </a:p>
          <a:p>
            <a:pPr indent="0" lvl="0" marL="0" rtl="0" algn="ctr">
              <a:lnSpc>
                <a:spcPct val="115000"/>
              </a:lnSpc>
              <a:spcBef>
                <a:spcPts val="900"/>
              </a:spcBef>
              <a:spcAft>
                <a:spcPts val="0"/>
              </a:spcAft>
              <a:buNone/>
            </a:pPr>
            <a:r>
              <a:rPr lang="en-GB" sz="1800">
                <a:solidFill>
                  <a:srgbClr val="F3F3F3"/>
                </a:solidFill>
                <a:latin typeface="Karla"/>
                <a:ea typeface="Karla"/>
                <a:cs typeface="Karla"/>
                <a:sym typeface="Karla"/>
              </a:rPr>
              <a:t>“</a:t>
            </a:r>
            <a:r>
              <a:rPr b="1" lang="en-GB" sz="1800">
                <a:solidFill>
                  <a:srgbClr val="F3F3F3"/>
                </a:solidFill>
                <a:latin typeface="Karla"/>
                <a:ea typeface="Karla"/>
                <a:cs typeface="Karla"/>
                <a:sym typeface="Karla"/>
              </a:rPr>
              <a:t>Imposter syndrome</a:t>
            </a:r>
            <a:r>
              <a:rPr lang="en-GB" sz="1800">
                <a:solidFill>
                  <a:srgbClr val="F3F3F3"/>
                </a:solidFill>
                <a:latin typeface="Karla"/>
                <a:ea typeface="Karla"/>
                <a:cs typeface="Karla"/>
                <a:sym typeface="Karla"/>
              </a:rPr>
              <a:t> is a psychological term referring to a pattern of behavior where people doubt their accomplishments and have a persistent, often internalised fear of being exposed as a fraud.”</a:t>
            </a:r>
            <a:endParaRPr sz="1800">
              <a:solidFill>
                <a:srgbClr val="F3F3F3"/>
              </a:solidFill>
              <a:latin typeface="Karla"/>
              <a:ea typeface="Karla"/>
              <a:cs typeface="Karla"/>
              <a:sym typeface="Karla"/>
            </a:endParaRPr>
          </a:p>
          <a:p>
            <a:pPr indent="0" lvl="0" marL="0" rtl="0" algn="ctr">
              <a:lnSpc>
                <a:spcPct val="115000"/>
              </a:lnSpc>
              <a:spcBef>
                <a:spcPts val="900"/>
              </a:spcBef>
              <a:spcAft>
                <a:spcPts val="0"/>
              </a:spcAft>
              <a:buNone/>
            </a:pPr>
            <a:r>
              <a:t/>
            </a:r>
            <a:endParaRPr sz="1800">
              <a:solidFill>
                <a:srgbClr val="F3F3F3"/>
              </a:solidFill>
            </a:endParaRPr>
          </a:p>
          <a:p>
            <a:pPr indent="0" lvl="0" marL="0" rtl="0" algn="ctr">
              <a:lnSpc>
                <a:spcPct val="115000"/>
              </a:lnSpc>
              <a:spcBef>
                <a:spcPts val="900"/>
              </a:spcBef>
              <a:spcAft>
                <a:spcPts val="900"/>
              </a:spcAft>
              <a:buNone/>
            </a:pPr>
            <a:r>
              <a:t/>
            </a:r>
            <a:endParaRPr sz="1800">
              <a:solidFill>
                <a:srgbClr val="F3F3F3"/>
              </a:solidFill>
            </a:endParaRPr>
          </a:p>
        </p:txBody>
      </p:sp>
      <p:pic>
        <p:nvPicPr>
          <p:cNvPr id="68" name="Google Shape;68;p14"/>
          <p:cNvPicPr preferRelativeResize="0"/>
          <p:nvPr/>
        </p:nvPicPr>
        <p:blipFill>
          <a:blip r:embed="rId3">
            <a:alphaModFix/>
          </a:blip>
          <a:stretch>
            <a:fillRect/>
          </a:stretch>
        </p:blipFill>
        <p:spPr>
          <a:xfrm>
            <a:off x="4068001" y="2427050"/>
            <a:ext cx="3925801" cy="2168975"/>
          </a:xfrm>
          <a:prstGeom prst="rect">
            <a:avLst/>
          </a:prstGeom>
          <a:noFill/>
          <a:ln>
            <a:noFill/>
          </a:ln>
          <a:effectLst>
            <a:outerShdw blurRad="57150" rotWithShape="0" algn="bl" dir="5400000" dist="19050">
              <a:srgbClr val="000000">
                <a:alpha val="50000"/>
              </a:srgbClr>
            </a:outerShdw>
          </a:effectLst>
        </p:spPr>
      </p:pic>
      <p:sp>
        <p:nvSpPr>
          <p:cNvPr id="69" name="Google Shape;69;p14"/>
          <p:cNvSpPr txBox="1"/>
          <p:nvPr/>
        </p:nvSpPr>
        <p:spPr>
          <a:xfrm>
            <a:off x="636000" y="2754975"/>
            <a:ext cx="2662200" cy="1433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400"/>
              </a:spcBef>
              <a:spcAft>
                <a:spcPts val="0"/>
              </a:spcAft>
              <a:buNone/>
            </a:pPr>
            <a:r>
              <a:rPr lang="en-GB" sz="1600">
                <a:solidFill>
                  <a:schemeClr val="lt1"/>
                </a:solidFill>
                <a:latin typeface="Cabin"/>
                <a:ea typeface="Cabin"/>
                <a:cs typeface="Cabin"/>
                <a:sym typeface="Cabin"/>
              </a:rPr>
              <a:t>I</a:t>
            </a:r>
            <a:r>
              <a:rPr lang="en-GB" sz="1600">
                <a:solidFill>
                  <a:schemeClr val="lt1"/>
                </a:solidFill>
                <a:latin typeface="Cabin"/>
                <a:ea typeface="Cabin"/>
                <a:cs typeface="Cabin"/>
                <a:sym typeface="Cabin"/>
              </a:rPr>
              <a:t>t’s too easy to compare yourself to others.</a:t>
            </a:r>
            <a:endParaRPr sz="1600">
              <a:solidFill>
                <a:schemeClr val="lt1"/>
              </a:solidFill>
              <a:latin typeface="Cabin"/>
              <a:ea typeface="Cabin"/>
              <a:cs typeface="Cabin"/>
              <a:sym typeface="Cabin"/>
            </a:endParaRPr>
          </a:p>
          <a:p>
            <a:pPr indent="0" lvl="0" marL="0" rtl="0" algn="l">
              <a:spcBef>
                <a:spcPts val="400"/>
              </a:spcBef>
              <a:spcAft>
                <a:spcPts val="0"/>
              </a:spcAft>
              <a:buNone/>
            </a:pPr>
            <a:r>
              <a:t/>
            </a:r>
            <a:endParaRPr sz="1600"/>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4DA2CD"/>
        </a:solidFill>
      </p:bgPr>
    </p:bg>
    <p:spTree>
      <p:nvGrpSpPr>
        <p:cNvPr id="236" name="Shape 236"/>
        <p:cNvGrpSpPr/>
        <p:nvPr/>
      </p:nvGrpSpPr>
      <p:grpSpPr>
        <a:xfrm>
          <a:off x="0" y="0"/>
          <a:ext cx="0" cy="0"/>
          <a:chOff x="0" y="0"/>
          <a:chExt cx="0" cy="0"/>
        </a:xfrm>
      </p:grpSpPr>
      <p:sp>
        <p:nvSpPr>
          <p:cNvPr id="237" name="Google Shape;237;p32"/>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238" name="Google Shape;238;p32"/>
          <p:cNvSpPr txBox="1"/>
          <p:nvPr/>
        </p:nvSpPr>
        <p:spPr>
          <a:xfrm>
            <a:off x="1150200" y="353825"/>
            <a:ext cx="6843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FFFFFF"/>
                </a:solidFill>
                <a:latin typeface="Poppins"/>
                <a:ea typeface="Poppins"/>
                <a:cs typeface="Poppins"/>
                <a:sym typeface="Poppins"/>
              </a:rPr>
              <a:t>The Path To Success</a:t>
            </a:r>
            <a:endParaRPr b="1" sz="2200">
              <a:solidFill>
                <a:schemeClr val="lt1"/>
              </a:solidFill>
              <a:latin typeface="Karla"/>
              <a:ea typeface="Karla"/>
              <a:cs typeface="Karla"/>
              <a:sym typeface="Karla"/>
            </a:endParaRPr>
          </a:p>
        </p:txBody>
      </p:sp>
      <p:sp>
        <p:nvSpPr>
          <p:cNvPr id="239" name="Google Shape;239;p32"/>
          <p:cNvSpPr txBox="1"/>
          <p:nvPr/>
        </p:nvSpPr>
        <p:spPr>
          <a:xfrm>
            <a:off x="378750" y="1176975"/>
            <a:ext cx="8097900" cy="3102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900"/>
              </a:spcBef>
              <a:spcAft>
                <a:spcPts val="900"/>
              </a:spcAft>
              <a:buNone/>
            </a:pPr>
            <a:r>
              <a:t/>
            </a:r>
            <a:endParaRPr sz="1800">
              <a:solidFill>
                <a:srgbClr val="FFFFFF"/>
              </a:solidFill>
              <a:latin typeface="Poppins"/>
              <a:ea typeface="Poppins"/>
              <a:cs typeface="Poppins"/>
              <a:sym typeface="Poppins"/>
            </a:endParaRPr>
          </a:p>
        </p:txBody>
      </p:sp>
      <p:pic>
        <p:nvPicPr>
          <p:cNvPr id="240" name="Google Shape;240;p32" title="Meet Ewa, Support Engineer &amp; CodeClan graduate">
            <a:hlinkClick r:id="rId3"/>
          </p:cNvPr>
          <p:cNvPicPr preferRelativeResize="0"/>
          <p:nvPr/>
        </p:nvPicPr>
        <p:blipFill>
          <a:blip r:embed="rId4">
            <a:alphaModFix/>
          </a:blip>
          <a:stretch>
            <a:fillRect/>
          </a:stretch>
        </p:blipFill>
        <p:spPr>
          <a:xfrm>
            <a:off x="2286000" y="1294125"/>
            <a:ext cx="4572000" cy="3429000"/>
          </a:xfrm>
          <a:prstGeom prst="rect">
            <a:avLst/>
          </a:prstGeom>
          <a:noFill/>
          <a:ln>
            <a:noFill/>
          </a:ln>
        </p:spPr>
      </p:pic>
      <p:sp>
        <p:nvSpPr>
          <p:cNvPr id="241" name="Google Shape;241;p32"/>
          <p:cNvSpPr txBox="1"/>
          <p:nvPr/>
        </p:nvSpPr>
        <p:spPr>
          <a:xfrm>
            <a:off x="596075" y="1579650"/>
            <a:ext cx="1529100" cy="24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800">
                <a:solidFill>
                  <a:srgbClr val="FFFFFF"/>
                </a:solidFill>
                <a:latin typeface="Karla"/>
                <a:ea typeface="Karla"/>
                <a:cs typeface="Karla"/>
                <a:sym typeface="Karla"/>
              </a:rPr>
              <a:t>Meet Ewa</a:t>
            </a:r>
            <a:br>
              <a:rPr b="1" lang="en-GB" sz="1800">
                <a:solidFill>
                  <a:srgbClr val="FFFFFF"/>
                </a:solidFill>
                <a:latin typeface="Karla"/>
                <a:ea typeface="Karla"/>
                <a:cs typeface="Karla"/>
                <a:sym typeface="Karla"/>
              </a:rPr>
            </a:br>
            <a:br>
              <a:rPr b="1" lang="en-GB" sz="1800">
                <a:solidFill>
                  <a:srgbClr val="FFFFFF"/>
                </a:solidFill>
                <a:latin typeface="Karla"/>
                <a:ea typeface="Karla"/>
                <a:cs typeface="Karla"/>
                <a:sym typeface="Karla"/>
              </a:rPr>
            </a:br>
            <a:r>
              <a:rPr b="1" lang="en-GB" sz="1800">
                <a:solidFill>
                  <a:srgbClr val="FFFFFF"/>
                </a:solidFill>
                <a:latin typeface="Karla"/>
                <a:ea typeface="Karla"/>
                <a:cs typeface="Karla"/>
                <a:sym typeface="Karla"/>
              </a:rPr>
              <a:t>Software Developer &amp; CodeClan Graduate</a:t>
            </a:r>
            <a:endParaRPr b="1" sz="1800">
              <a:solidFill>
                <a:srgbClr val="FFFFFF"/>
              </a:solidFill>
              <a:latin typeface="Karla"/>
              <a:ea typeface="Karla"/>
              <a:cs typeface="Karla"/>
              <a:sym typeface="Karla"/>
            </a:endParaRPr>
          </a:p>
          <a:p>
            <a:pPr indent="0" lvl="0" marL="0" rtl="0" algn="l">
              <a:spcBef>
                <a:spcPts val="0"/>
              </a:spcBef>
              <a:spcAft>
                <a:spcPts val="0"/>
              </a:spcAft>
              <a:buClr>
                <a:schemeClr val="dk1"/>
              </a:buClr>
              <a:buSzPts val="1100"/>
              <a:buFont typeface="Arial"/>
              <a:buNone/>
            </a:pPr>
            <a:r>
              <a:t/>
            </a:r>
            <a:endParaRPr b="1" sz="1800">
              <a:solidFill>
                <a:srgbClr val="FFFFFF"/>
              </a:solidFill>
              <a:latin typeface="Karla"/>
              <a:ea typeface="Karla"/>
              <a:cs typeface="Karla"/>
              <a:sym typeface="Karla"/>
            </a:endParaRPr>
          </a:p>
          <a:p>
            <a:pPr indent="0" lvl="0" marL="0" rtl="0" algn="l">
              <a:spcBef>
                <a:spcPts val="0"/>
              </a:spcBef>
              <a:spcAft>
                <a:spcPts val="0"/>
              </a:spcAft>
              <a:buClr>
                <a:schemeClr val="dk1"/>
              </a:buClr>
              <a:buSzPts val="1100"/>
              <a:buFont typeface="Arial"/>
              <a:buNone/>
            </a:pPr>
            <a:r>
              <a:rPr b="1" lang="en-GB" sz="1800">
                <a:solidFill>
                  <a:srgbClr val="FFFFFF"/>
                </a:solidFill>
                <a:latin typeface="Karla"/>
                <a:ea typeface="Karla"/>
                <a:cs typeface="Karla"/>
                <a:sym typeface="Karla"/>
              </a:rPr>
              <a:t>Cohort E20</a:t>
            </a:r>
            <a:endParaRPr b="1" sz="1800">
              <a:solidFill>
                <a:srgbClr val="FFFFFF"/>
              </a:solidFill>
              <a:latin typeface="Karla"/>
              <a:ea typeface="Karla"/>
              <a:cs typeface="Karla"/>
              <a:sym typeface="Karla"/>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245" name="Shape 245"/>
        <p:cNvGrpSpPr/>
        <p:nvPr/>
      </p:nvGrpSpPr>
      <p:grpSpPr>
        <a:xfrm>
          <a:off x="0" y="0"/>
          <a:ext cx="0" cy="0"/>
          <a:chOff x="0" y="0"/>
          <a:chExt cx="0" cy="0"/>
        </a:xfrm>
      </p:grpSpPr>
      <p:pic>
        <p:nvPicPr>
          <p:cNvPr id="246" name="Google Shape;246;p33"/>
          <p:cNvPicPr preferRelativeResize="0"/>
          <p:nvPr/>
        </p:nvPicPr>
        <p:blipFill>
          <a:blip r:embed="rId3">
            <a:alphaModFix/>
          </a:blip>
          <a:stretch>
            <a:fillRect/>
          </a:stretch>
        </p:blipFill>
        <p:spPr>
          <a:xfrm>
            <a:off x="4091250" y="1742475"/>
            <a:ext cx="961500" cy="959850"/>
          </a:xfrm>
          <a:prstGeom prst="rect">
            <a:avLst/>
          </a:prstGeom>
          <a:noFill/>
          <a:ln>
            <a:noFill/>
          </a:ln>
        </p:spPr>
      </p:pic>
      <p:pic>
        <p:nvPicPr>
          <p:cNvPr id="247" name="Google Shape;247;p33"/>
          <p:cNvPicPr preferRelativeResize="0"/>
          <p:nvPr/>
        </p:nvPicPr>
        <p:blipFill>
          <a:blip r:embed="rId4">
            <a:alphaModFix/>
          </a:blip>
          <a:stretch>
            <a:fillRect/>
          </a:stretch>
        </p:blipFill>
        <p:spPr>
          <a:xfrm>
            <a:off x="3765599" y="2924349"/>
            <a:ext cx="1612800" cy="476675"/>
          </a:xfrm>
          <a:prstGeom prst="rect">
            <a:avLst/>
          </a:prstGeom>
          <a:noFill/>
          <a:ln>
            <a:noFill/>
          </a:ln>
        </p:spPr>
      </p:pic>
      <p:sp>
        <p:nvSpPr>
          <p:cNvPr id="248" name="Google Shape;248;p33"/>
          <p:cNvSpPr txBox="1"/>
          <p:nvPr/>
        </p:nvSpPr>
        <p:spPr>
          <a:xfrm>
            <a:off x="3378900" y="4454900"/>
            <a:ext cx="2386200" cy="38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FFFFFF"/>
                </a:solidFill>
                <a:latin typeface="Poppins"/>
                <a:ea typeface="Poppins"/>
                <a:cs typeface="Poppins"/>
                <a:sym typeface="Poppins"/>
              </a:rPr>
              <a:t>www.codeclan.com</a:t>
            </a:r>
            <a:endParaRPr sz="1000">
              <a:solidFill>
                <a:srgbClr val="FFFFFF"/>
              </a:solidFill>
              <a:latin typeface="Poppins"/>
              <a:ea typeface="Poppins"/>
              <a:cs typeface="Poppins"/>
              <a:sym typeface="Poppins"/>
            </a:endParaRPr>
          </a:p>
        </p:txBody>
      </p:sp>
      <p:pic>
        <p:nvPicPr>
          <p:cNvPr id="249" name="Google Shape;249;p33"/>
          <p:cNvPicPr preferRelativeResize="0"/>
          <p:nvPr/>
        </p:nvPicPr>
        <p:blipFill>
          <a:blip r:embed="rId5">
            <a:alphaModFix/>
          </a:blip>
          <a:stretch>
            <a:fillRect/>
          </a:stretch>
        </p:blipFill>
        <p:spPr>
          <a:xfrm>
            <a:off x="4198400" y="4838600"/>
            <a:ext cx="747197" cy="137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73" name="Shape 73"/>
        <p:cNvGrpSpPr/>
        <p:nvPr/>
      </p:nvGrpSpPr>
      <p:grpSpPr>
        <a:xfrm>
          <a:off x="0" y="0"/>
          <a:ext cx="0" cy="0"/>
          <a:chOff x="0" y="0"/>
          <a:chExt cx="0" cy="0"/>
        </a:xfrm>
      </p:grpSpPr>
      <p:sp>
        <p:nvSpPr>
          <p:cNvPr id="74" name="Google Shape;74;p15"/>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75" name="Google Shape;75;p15"/>
          <p:cNvSpPr txBox="1"/>
          <p:nvPr/>
        </p:nvSpPr>
        <p:spPr>
          <a:xfrm>
            <a:off x="1259100" y="59750"/>
            <a:ext cx="6684300" cy="81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400"/>
              </a:spcBef>
              <a:spcAft>
                <a:spcPts val="0"/>
              </a:spcAft>
              <a:buClr>
                <a:schemeClr val="dk1"/>
              </a:buClr>
              <a:buSzPts val="1100"/>
              <a:buFont typeface="Arial"/>
              <a:buNone/>
            </a:pPr>
            <a:r>
              <a:rPr b="1" lang="en-GB" sz="2300">
                <a:solidFill>
                  <a:srgbClr val="FFFFFF"/>
                </a:solidFill>
              </a:rPr>
              <a:t>Take charge of your imposter syndrome</a:t>
            </a:r>
            <a:endParaRPr b="1" sz="2300">
              <a:solidFill>
                <a:srgbClr val="FFFFFF"/>
              </a:solidFill>
            </a:endParaRPr>
          </a:p>
          <a:p>
            <a:pPr indent="0" lvl="0" marL="0" rtl="0" algn="ctr">
              <a:spcBef>
                <a:spcPts val="600"/>
              </a:spcBef>
              <a:spcAft>
                <a:spcPts val="0"/>
              </a:spcAft>
              <a:buNone/>
            </a:pPr>
            <a:r>
              <a:t/>
            </a:r>
            <a:endParaRPr b="1" sz="2200">
              <a:solidFill>
                <a:schemeClr val="lt1"/>
              </a:solidFill>
              <a:latin typeface="Karla"/>
              <a:ea typeface="Karla"/>
              <a:cs typeface="Karla"/>
              <a:sym typeface="Karla"/>
            </a:endParaRPr>
          </a:p>
        </p:txBody>
      </p:sp>
      <p:sp>
        <p:nvSpPr>
          <p:cNvPr id="76" name="Google Shape;76;p15"/>
          <p:cNvSpPr txBox="1"/>
          <p:nvPr/>
        </p:nvSpPr>
        <p:spPr>
          <a:xfrm>
            <a:off x="729700" y="980900"/>
            <a:ext cx="7887900" cy="3984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400"/>
              </a:spcBef>
              <a:spcAft>
                <a:spcPts val="0"/>
              </a:spcAft>
              <a:buClr>
                <a:srgbClr val="FFD966"/>
              </a:buClr>
              <a:buSzPts val="1400"/>
              <a:buFont typeface="Cabin"/>
              <a:buChar char="❏"/>
            </a:pPr>
            <a:r>
              <a:rPr lang="en-GB">
                <a:solidFill>
                  <a:srgbClr val="FFD966"/>
                </a:solidFill>
                <a:latin typeface="Cabin"/>
                <a:ea typeface="Cabin"/>
                <a:cs typeface="Cabin"/>
                <a:sym typeface="Cabin"/>
              </a:rPr>
              <a:t>Get comfortable with being uncomfortable - use it to fuel your growth, not your self-doubt. </a:t>
            </a:r>
            <a:r>
              <a:rPr lang="en-GB">
                <a:solidFill>
                  <a:srgbClr val="FFD966"/>
                </a:solidFill>
                <a:latin typeface="Cabin"/>
                <a:ea typeface="Cabin"/>
                <a:cs typeface="Cabin"/>
                <a:sym typeface="Cabin"/>
              </a:rPr>
              <a:t>Adopt the growth mindset</a:t>
            </a:r>
            <a:br>
              <a:rPr lang="en-GB">
                <a:solidFill>
                  <a:srgbClr val="FFD966"/>
                </a:solidFill>
                <a:latin typeface="Cabin"/>
                <a:ea typeface="Cabin"/>
                <a:cs typeface="Cabin"/>
                <a:sym typeface="Cabin"/>
              </a:rPr>
            </a:br>
            <a:endParaRPr>
              <a:solidFill>
                <a:srgbClr val="FFD966"/>
              </a:solidFill>
              <a:latin typeface="Cabin"/>
              <a:ea typeface="Cabin"/>
              <a:cs typeface="Cabin"/>
              <a:sym typeface="Cabin"/>
            </a:endParaRPr>
          </a:p>
          <a:p>
            <a:pPr indent="-317500" lvl="0" marL="457200" rtl="0" algn="l">
              <a:lnSpc>
                <a:spcPct val="115000"/>
              </a:lnSpc>
              <a:spcBef>
                <a:spcPts val="0"/>
              </a:spcBef>
              <a:spcAft>
                <a:spcPts val="0"/>
              </a:spcAft>
              <a:buClr>
                <a:srgbClr val="FFD966"/>
              </a:buClr>
              <a:buSzPts val="1400"/>
              <a:buFont typeface="Cabin"/>
              <a:buChar char="❏"/>
            </a:pPr>
            <a:r>
              <a:rPr lang="en-GB">
                <a:solidFill>
                  <a:srgbClr val="FFFFFF"/>
                </a:solidFill>
                <a:latin typeface="Cabin"/>
                <a:ea typeface="Cabin"/>
                <a:cs typeface="Cabin"/>
                <a:sym typeface="Cabin"/>
              </a:rPr>
              <a:t>There’s always more to learn! There will always be a more experienced developer next to you - that’s a good thing - you don’t want to be the smartest person in </a:t>
            </a:r>
            <a:r>
              <a:rPr b="1" i="1" lang="en-GB">
                <a:solidFill>
                  <a:srgbClr val="FFD966"/>
                </a:solidFill>
                <a:latin typeface="Cabin"/>
                <a:ea typeface="Cabin"/>
                <a:cs typeface="Cabin"/>
                <a:sym typeface="Cabin"/>
              </a:rPr>
              <a:t>every</a:t>
            </a:r>
            <a:r>
              <a:rPr lang="en-GB">
                <a:solidFill>
                  <a:srgbClr val="FFFFFF"/>
                </a:solidFill>
                <a:latin typeface="Cabin"/>
                <a:ea typeface="Cabin"/>
                <a:cs typeface="Cabin"/>
                <a:sym typeface="Cabin"/>
              </a:rPr>
              <a:t> room! </a:t>
            </a:r>
            <a:br>
              <a:rPr lang="en-GB">
                <a:solidFill>
                  <a:srgbClr val="FFFFFF"/>
                </a:solidFill>
                <a:latin typeface="Cabin"/>
                <a:ea typeface="Cabin"/>
                <a:cs typeface="Cabin"/>
                <a:sym typeface="Cabin"/>
              </a:rPr>
            </a:br>
            <a:endParaRPr>
              <a:solidFill>
                <a:srgbClr val="FFFFFF"/>
              </a:solidFill>
              <a:latin typeface="Cabin"/>
              <a:ea typeface="Cabin"/>
              <a:cs typeface="Cabin"/>
              <a:sym typeface="Cabin"/>
            </a:endParaRPr>
          </a:p>
          <a:p>
            <a:pPr indent="-317500" lvl="0" marL="457200" rtl="0" algn="l">
              <a:lnSpc>
                <a:spcPct val="115000"/>
              </a:lnSpc>
              <a:spcBef>
                <a:spcPts val="0"/>
              </a:spcBef>
              <a:spcAft>
                <a:spcPts val="0"/>
              </a:spcAft>
              <a:buClr>
                <a:srgbClr val="FFD966"/>
              </a:buClr>
              <a:buSzPts val="1400"/>
              <a:buFont typeface="Cabin"/>
              <a:buChar char="❏"/>
            </a:pPr>
            <a:r>
              <a:rPr lang="en-GB">
                <a:solidFill>
                  <a:srgbClr val="FFD966"/>
                </a:solidFill>
                <a:latin typeface="Cabin"/>
                <a:ea typeface="Cabin"/>
                <a:cs typeface="Cabin"/>
                <a:sym typeface="Cabin"/>
              </a:rPr>
              <a:t>Feedback is a gift - seek it from your manager and your peers</a:t>
            </a:r>
            <a:br>
              <a:rPr lang="en-GB">
                <a:solidFill>
                  <a:srgbClr val="FFD966"/>
                </a:solidFill>
                <a:latin typeface="Cabin"/>
                <a:ea typeface="Cabin"/>
                <a:cs typeface="Cabin"/>
                <a:sym typeface="Cabin"/>
              </a:rPr>
            </a:br>
            <a:endParaRPr>
              <a:solidFill>
                <a:srgbClr val="FFD966"/>
              </a:solidFill>
              <a:latin typeface="Cabin"/>
              <a:ea typeface="Cabin"/>
              <a:cs typeface="Cabin"/>
              <a:sym typeface="Cabin"/>
            </a:endParaRPr>
          </a:p>
          <a:p>
            <a:pPr indent="-317500" lvl="0" marL="457200" rtl="0" algn="l">
              <a:lnSpc>
                <a:spcPct val="115000"/>
              </a:lnSpc>
              <a:spcBef>
                <a:spcPts val="0"/>
              </a:spcBef>
              <a:spcAft>
                <a:spcPts val="0"/>
              </a:spcAft>
              <a:buClr>
                <a:srgbClr val="FFD966"/>
              </a:buClr>
              <a:buSzPts val="1400"/>
              <a:buFont typeface="Cabin"/>
              <a:buChar char="❏"/>
            </a:pPr>
            <a:r>
              <a:rPr lang="en-GB">
                <a:solidFill>
                  <a:srgbClr val="FFFFFF"/>
                </a:solidFill>
                <a:latin typeface="Cabin"/>
                <a:ea typeface="Cabin"/>
                <a:cs typeface="Cabin"/>
                <a:sym typeface="Cabin"/>
              </a:rPr>
              <a:t>Keep track of your accomplishments - reflect on your success</a:t>
            </a:r>
            <a:br>
              <a:rPr lang="en-GB">
                <a:solidFill>
                  <a:srgbClr val="FFFFFF"/>
                </a:solidFill>
                <a:latin typeface="Cabin"/>
                <a:ea typeface="Cabin"/>
                <a:cs typeface="Cabin"/>
                <a:sym typeface="Cabin"/>
              </a:rPr>
            </a:br>
            <a:endParaRPr>
              <a:solidFill>
                <a:srgbClr val="FFD966"/>
              </a:solidFill>
              <a:latin typeface="Cabin"/>
              <a:ea typeface="Cabin"/>
              <a:cs typeface="Cabin"/>
              <a:sym typeface="Cabin"/>
            </a:endParaRPr>
          </a:p>
          <a:p>
            <a:pPr indent="-317500" lvl="0" marL="457200" rtl="0" algn="l">
              <a:lnSpc>
                <a:spcPct val="115000"/>
              </a:lnSpc>
              <a:spcBef>
                <a:spcPts val="0"/>
              </a:spcBef>
              <a:spcAft>
                <a:spcPts val="0"/>
              </a:spcAft>
              <a:buClr>
                <a:srgbClr val="FFD966"/>
              </a:buClr>
              <a:buSzPts val="1400"/>
              <a:buFont typeface="Cabin"/>
              <a:buChar char="❏"/>
            </a:pPr>
            <a:r>
              <a:rPr lang="en-GB">
                <a:solidFill>
                  <a:srgbClr val="FFD966"/>
                </a:solidFill>
                <a:latin typeface="Cabin"/>
                <a:ea typeface="Cabin"/>
                <a:cs typeface="Cabin"/>
                <a:sym typeface="Cabin"/>
              </a:rPr>
              <a:t>Figure out how you learn the best - everyone has ways they prefer to learn - this will make you more productive</a:t>
            </a:r>
            <a:br>
              <a:rPr lang="en-GB">
                <a:solidFill>
                  <a:srgbClr val="FFD966"/>
                </a:solidFill>
                <a:latin typeface="Cabin"/>
                <a:ea typeface="Cabin"/>
                <a:cs typeface="Cabin"/>
                <a:sym typeface="Cabin"/>
              </a:rPr>
            </a:br>
            <a:endParaRPr>
              <a:solidFill>
                <a:srgbClr val="FFD966"/>
              </a:solidFill>
              <a:latin typeface="Cabin"/>
              <a:ea typeface="Cabin"/>
              <a:cs typeface="Cabin"/>
              <a:sym typeface="Cabin"/>
            </a:endParaRPr>
          </a:p>
          <a:p>
            <a:pPr indent="-317500" lvl="0" marL="457200" rtl="0" algn="l">
              <a:lnSpc>
                <a:spcPct val="115000"/>
              </a:lnSpc>
              <a:spcBef>
                <a:spcPts val="0"/>
              </a:spcBef>
              <a:spcAft>
                <a:spcPts val="0"/>
              </a:spcAft>
              <a:buClr>
                <a:srgbClr val="FFD966"/>
              </a:buClr>
              <a:buSzPts val="1400"/>
              <a:buFont typeface="Cabin"/>
              <a:buChar char="❏"/>
            </a:pPr>
            <a:r>
              <a:rPr lang="en-GB">
                <a:solidFill>
                  <a:schemeClr val="lt1"/>
                </a:solidFill>
                <a:latin typeface="Cabin"/>
                <a:ea typeface="Cabin"/>
                <a:cs typeface="Cabin"/>
                <a:sym typeface="Cabin"/>
              </a:rPr>
              <a:t>Share your imposter syndrome - everyone feels it, sharing it dampens it!</a:t>
            </a:r>
            <a:endParaRPr>
              <a:solidFill>
                <a:srgbClr val="FFD966"/>
              </a:solidFill>
              <a:latin typeface="Cabin"/>
              <a:ea typeface="Cabin"/>
              <a:cs typeface="Cabin"/>
              <a:sym typeface="Cabin"/>
            </a:endParaRPr>
          </a:p>
          <a:p>
            <a:pPr indent="0" lvl="0" marL="0" rtl="0" algn="ctr">
              <a:lnSpc>
                <a:spcPct val="115000"/>
              </a:lnSpc>
              <a:spcBef>
                <a:spcPts val="900"/>
              </a:spcBef>
              <a:spcAft>
                <a:spcPts val="900"/>
              </a:spcAft>
              <a:buNone/>
            </a:pPr>
            <a:r>
              <a:rPr b="1" lang="en-GB">
                <a:solidFill>
                  <a:srgbClr val="FFFFFF"/>
                </a:solidFill>
                <a:latin typeface="Poppins"/>
                <a:ea typeface="Poppins"/>
                <a:cs typeface="Poppins"/>
                <a:sym typeface="Poppins"/>
              </a:rPr>
              <a:t>…..</a:t>
            </a:r>
            <a:endParaRPr b="1">
              <a:solidFill>
                <a:srgbClr val="FFFFFF"/>
              </a:solidFill>
              <a:latin typeface="Poppins"/>
              <a:ea typeface="Poppins"/>
              <a:cs typeface="Poppins"/>
              <a:sym typeface="Poppins"/>
            </a:endParaRPr>
          </a:p>
        </p:txBody>
      </p:sp>
    </p:spTree>
  </p:cSld>
  <p:clrMapOvr>
    <a:masterClrMapping/>
  </p:clrMapOvr>
  <mc:AlternateContent>
    <mc:Choice Requires="p14">
      <p:transition spd="slow" p14:dur="13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0" st="0"/>
                                            </p:txEl>
                                          </p:spTgt>
                                        </p:tgtEl>
                                        <p:attrNameLst>
                                          <p:attrName>style.visibility</p:attrName>
                                        </p:attrNameLst>
                                      </p:cBhvr>
                                      <p:to>
                                        <p:strVal val="visible"/>
                                      </p:to>
                                    </p:set>
                                    <p:animEffect filter="fade" transition="in">
                                      <p:cBhvr>
                                        <p:cTn dur="1000"/>
                                        <p:tgtEl>
                                          <p:spTgt spid="7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1" st="1"/>
                                            </p:txEl>
                                          </p:spTgt>
                                        </p:tgtEl>
                                        <p:attrNameLst>
                                          <p:attrName>style.visibility</p:attrName>
                                        </p:attrNameLst>
                                      </p:cBhvr>
                                      <p:to>
                                        <p:strVal val="visible"/>
                                      </p:to>
                                    </p:set>
                                    <p:animEffect filter="fade" transition="in">
                                      <p:cBhvr>
                                        <p:cTn dur="1000"/>
                                        <p:tgtEl>
                                          <p:spTgt spid="7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2" st="2"/>
                                            </p:txEl>
                                          </p:spTgt>
                                        </p:tgtEl>
                                        <p:attrNameLst>
                                          <p:attrName>style.visibility</p:attrName>
                                        </p:attrNameLst>
                                      </p:cBhvr>
                                      <p:to>
                                        <p:strVal val="visible"/>
                                      </p:to>
                                    </p:set>
                                    <p:animEffect filter="fade" transition="in">
                                      <p:cBhvr>
                                        <p:cTn dur="1000"/>
                                        <p:tgtEl>
                                          <p:spTgt spid="7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3" st="3"/>
                                            </p:txEl>
                                          </p:spTgt>
                                        </p:tgtEl>
                                        <p:attrNameLst>
                                          <p:attrName>style.visibility</p:attrName>
                                        </p:attrNameLst>
                                      </p:cBhvr>
                                      <p:to>
                                        <p:strVal val="visible"/>
                                      </p:to>
                                    </p:set>
                                    <p:animEffect filter="fade" transition="in">
                                      <p:cBhvr>
                                        <p:cTn dur="1000"/>
                                        <p:tgtEl>
                                          <p:spTgt spid="7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4" st="4"/>
                                            </p:txEl>
                                          </p:spTgt>
                                        </p:tgtEl>
                                        <p:attrNameLst>
                                          <p:attrName>style.visibility</p:attrName>
                                        </p:attrNameLst>
                                      </p:cBhvr>
                                      <p:to>
                                        <p:strVal val="visible"/>
                                      </p:to>
                                    </p:set>
                                    <p:animEffect filter="fade" transition="in">
                                      <p:cBhvr>
                                        <p:cTn dur="1000"/>
                                        <p:tgtEl>
                                          <p:spTgt spid="7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5" st="5"/>
                                            </p:txEl>
                                          </p:spTgt>
                                        </p:tgtEl>
                                        <p:attrNameLst>
                                          <p:attrName>style.visibility</p:attrName>
                                        </p:attrNameLst>
                                      </p:cBhvr>
                                      <p:to>
                                        <p:strVal val="visible"/>
                                      </p:to>
                                    </p:set>
                                    <p:animEffect filter="fade" transition="in">
                                      <p:cBhvr>
                                        <p:cTn dur="1000"/>
                                        <p:tgtEl>
                                          <p:spTgt spid="7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xEl>
                                              <p:pRg end="6" st="6"/>
                                            </p:txEl>
                                          </p:spTgt>
                                        </p:tgtEl>
                                        <p:attrNameLst>
                                          <p:attrName>style.visibility</p:attrName>
                                        </p:attrNameLst>
                                      </p:cBhvr>
                                      <p:to>
                                        <p:strVal val="visible"/>
                                      </p:to>
                                    </p:set>
                                    <p:animEffect filter="fade" transition="in">
                                      <p:cBhvr>
                                        <p:cTn dur="1000"/>
                                        <p:tgtEl>
                                          <p:spTgt spid="7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80" name="Shape 80"/>
        <p:cNvGrpSpPr/>
        <p:nvPr/>
      </p:nvGrpSpPr>
      <p:grpSpPr>
        <a:xfrm>
          <a:off x="0" y="0"/>
          <a:ext cx="0" cy="0"/>
          <a:chOff x="0" y="0"/>
          <a:chExt cx="0" cy="0"/>
        </a:xfrm>
      </p:grpSpPr>
      <p:sp>
        <p:nvSpPr>
          <p:cNvPr id="81" name="Google Shape;81;p16"/>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200">
              <a:solidFill>
                <a:schemeClr val="lt1"/>
              </a:solidFill>
              <a:latin typeface="Karla"/>
              <a:ea typeface="Karla"/>
              <a:cs typeface="Karla"/>
              <a:sym typeface="Karla"/>
            </a:endParaRPr>
          </a:p>
        </p:txBody>
      </p:sp>
      <p:sp>
        <p:nvSpPr>
          <p:cNvPr id="82" name="Google Shape;82;p16"/>
          <p:cNvSpPr txBox="1"/>
          <p:nvPr/>
        </p:nvSpPr>
        <p:spPr>
          <a:xfrm>
            <a:off x="567875" y="857250"/>
            <a:ext cx="3219000" cy="3429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lang="en-GB" sz="1600">
                <a:solidFill>
                  <a:srgbClr val="FFFFFF"/>
                </a:solidFill>
                <a:latin typeface="Karla"/>
                <a:ea typeface="Karla"/>
                <a:cs typeface="Karla"/>
                <a:sym typeface="Karla"/>
              </a:rPr>
              <a:t>Mike Cannon-Brookes, Co-Founder of software company Atlassian</a:t>
            </a:r>
            <a:r>
              <a:rPr lang="en-GB" sz="1600">
                <a:solidFill>
                  <a:srgbClr val="FFFFFF"/>
                </a:solidFill>
                <a:latin typeface="Karla"/>
                <a:ea typeface="Karla"/>
                <a:cs typeface="Karla"/>
                <a:sym typeface="Karla"/>
              </a:rPr>
              <a:t>, is an Australian business success story.</a:t>
            </a:r>
            <a:endParaRPr sz="1600">
              <a:solidFill>
                <a:srgbClr val="FFFFFF"/>
              </a:solidFill>
              <a:latin typeface="Karla"/>
              <a:ea typeface="Karla"/>
              <a:cs typeface="Karla"/>
              <a:sym typeface="Karla"/>
            </a:endParaRPr>
          </a:p>
          <a:p>
            <a:pPr indent="0" lvl="0" marL="0" rtl="0" algn="l">
              <a:spcBef>
                <a:spcPts val="0"/>
              </a:spcBef>
              <a:spcAft>
                <a:spcPts val="0"/>
              </a:spcAft>
              <a:buNone/>
            </a:pPr>
            <a:r>
              <a:rPr lang="en-GB" sz="1600">
                <a:solidFill>
                  <a:srgbClr val="FFFFFF"/>
                </a:solidFill>
                <a:latin typeface="Karla"/>
                <a:ea typeface="Karla"/>
                <a:cs typeface="Karla"/>
                <a:sym typeface="Karla"/>
              </a:rPr>
              <a:t>In his TED Talk, he reveals how he constantly feels like an imposter, but how he’s learned to harness those feelings for his benefit.</a:t>
            </a:r>
            <a:endParaRPr sz="1600">
              <a:solidFill>
                <a:srgbClr val="FFFFFF"/>
              </a:solidFill>
              <a:latin typeface="Karla"/>
              <a:ea typeface="Karla"/>
              <a:cs typeface="Karla"/>
              <a:sym typeface="Karla"/>
            </a:endParaRPr>
          </a:p>
        </p:txBody>
      </p:sp>
      <p:pic>
        <p:nvPicPr>
          <p:cNvPr id="83" name="Google Shape;83;p16"/>
          <p:cNvPicPr preferRelativeResize="0"/>
          <p:nvPr/>
        </p:nvPicPr>
        <p:blipFill>
          <a:blip r:embed="rId3">
            <a:alphaModFix/>
          </a:blip>
          <a:stretch>
            <a:fillRect/>
          </a:stretch>
        </p:blipFill>
        <p:spPr>
          <a:xfrm>
            <a:off x="647675" y="3829050"/>
            <a:ext cx="1416950" cy="289825"/>
          </a:xfrm>
          <a:prstGeom prst="rect">
            <a:avLst/>
          </a:prstGeom>
          <a:noFill/>
          <a:ln>
            <a:noFill/>
          </a:ln>
          <a:effectLst>
            <a:reflection blurRad="0" dir="5400000" dist="38100" endA="0" endPos="30000" fadeDir="5400012" kx="0" rotWithShape="0" algn="bl" stPos="0" sy="-100000" ky="0"/>
          </a:effectLst>
        </p:spPr>
      </p:pic>
      <p:pic>
        <p:nvPicPr>
          <p:cNvPr descr="Mike Cannon-Brookes, co-founder of software company Atlassian, is an Australian business success story. In this surprisingly personal talk, he reveals how he constantly feels like an imposter, but how he’s learned to harness those feelings for his benefit.  &#10;&#10;&#10;Mike Cannon-Brookes is the co-founder and co-CEO of Atlassian, a collaboration software company that helps teams organise, discuss and complete shared work. More than 68,000 organisations – including some of the biggest names in media, manufacturing and technology such as eBay, Twitter, Coca-Cola, Visa, BMW and NASA – use Atlassian’s products to work smarter, faster and be more agile. &#10; &#10;Mike has received international recognition for his work, including the “Australian IT Professional of the Year” award in 2004, “Australian Entrepreneur Of The Year” in 2006 and “Australian Business Person of the Year” in 2017. He’s also been honored by the World Economic Forum as a Young Global Leader in 2009 and is currently a member of The Forum of Young Global Leaders. &#10; &#10;Outside Atlassian, Mike is an active angel investor and a non-executive director of Tyro, a technology-focused Australian bank. He serves as an adjunct professor at the University of New South Wales’ School of Computer Science and Engineering, as well as chair of the Computer Science and Engineering Industry Advisory Board. &#10; &#10;Mike holds a Bachelor of Commerce in information systems from the University of New South Wales, Australia.&#10;&#10;This talk was given at a TEDx event using the TED conference format but independently organized by a local community. Learn more at https://www.ted.com/tedx" id="84" name="Google Shape;84;p16" title="Imposter Syndrome  | Mike Cannon-Brookes | TEDxSydney">
            <a:hlinkClick r:id="rId4"/>
          </p:cNvPr>
          <p:cNvPicPr preferRelativeResize="0"/>
          <p:nvPr/>
        </p:nvPicPr>
        <p:blipFill>
          <a:blip r:embed="rId5">
            <a:alphaModFix/>
          </a:blip>
          <a:stretch>
            <a:fillRect/>
          </a:stretch>
        </p:blipFill>
        <p:spPr>
          <a:xfrm>
            <a:off x="4054550" y="857250"/>
            <a:ext cx="4572000" cy="3429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88" name="Shape 88"/>
        <p:cNvGrpSpPr/>
        <p:nvPr/>
      </p:nvGrpSpPr>
      <p:grpSpPr>
        <a:xfrm>
          <a:off x="0" y="0"/>
          <a:ext cx="0" cy="0"/>
          <a:chOff x="0" y="0"/>
          <a:chExt cx="0" cy="0"/>
        </a:xfrm>
      </p:grpSpPr>
      <p:sp>
        <p:nvSpPr>
          <p:cNvPr id="89" name="Google Shape;89;p17"/>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90" name="Google Shape;90;p17"/>
          <p:cNvSpPr txBox="1"/>
          <p:nvPr/>
        </p:nvSpPr>
        <p:spPr>
          <a:xfrm>
            <a:off x="1437300" y="353825"/>
            <a:ext cx="62694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chemeClr val="lt1"/>
                </a:solidFill>
                <a:latin typeface="Poppins"/>
                <a:ea typeface="Poppins"/>
                <a:cs typeface="Poppins"/>
                <a:sym typeface="Poppins"/>
              </a:rPr>
              <a:t>What type of company is best for you?</a:t>
            </a:r>
            <a:endParaRPr b="1" sz="2200">
              <a:solidFill>
                <a:schemeClr val="lt1"/>
              </a:solidFill>
              <a:latin typeface="Poppins"/>
              <a:ea typeface="Poppins"/>
              <a:cs typeface="Poppins"/>
              <a:sym typeface="Poppins"/>
            </a:endParaRPr>
          </a:p>
        </p:txBody>
      </p:sp>
      <p:sp>
        <p:nvSpPr>
          <p:cNvPr id="91" name="Google Shape;91;p17"/>
          <p:cNvSpPr txBox="1"/>
          <p:nvPr/>
        </p:nvSpPr>
        <p:spPr>
          <a:xfrm>
            <a:off x="378750" y="1176975"/>
            <a:ext cx="8097900" cy="3102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900"/>
              </a:spcBef>
              <a:spcAft>
                <a:spcPts val="900"/>
              </a:spcAft>
              <a:buNone/>
            </a:pPr>
            <a:r>
              <a:t/>
            </a:r>
            <a:endParaRPr sz="1800">
              <a:solidFill>
                <a:srgbClr val="FFFFFF"/>
              </a:solidFill>
              <a:latin typeface="Poppins"/>
              <a:ea typeface="Poppins"/>
              <a:cs typeface="Poppins"/>
              <a:sym typeface="Poppins"/>
            </a:endParaRPr>
          </a:p>
        </p:txBody>
      </p:sp>
      <p:pic>
        <p:nvPicPr>
          <p:cNvPr id="92" name="Google Shape;92;p17"/>
          <p:cNvPicPr preferRelativeResize="0"/>
          <p:nvPr/>
        </p:nvPicPr>
        <p:blipFill>
          <a:blip r:embed="rId3">
            <a:alphaModFix/>
          </a:blip>
          <a:stretch>
            <a:fillRect/>
          </a:stretch>
        </p:blipFill>
        <p:spPr>
          <a:xfrm>
            <a:off x="997800" y="1708038"/>
            <a:ext cx="3372747" cy="2525150"/>
          </a:xfrm>
          <a:prstGeom prst="rect">
            <a:avLst/>
          </a:prstGeom>
          <a:noFill/>
          <a:ln>
            <a:noFill/>
          </a:ln>
          <a:effectLst>
            <a:outerShdw blurRad="57150" rotWithShape="0" algn="bl" dir="5400000" dist="19050">
              <a:srgbClr val="000000">
                <a:alpha val="50000"/>
              </a:srgbClr>
            </a:outerShdw>
          </a:effectLst>
        </p:spPr>
      </p:pic>
      <p:pic>
        <p:nvPicPr>
          <p:cNvPr id="93" name="Google Shape;93;p17"/>
          <p:cNvPicPr preferRelativeResize="0"/>
          <p:nvPr/>
        </p:nvPicPr>
        <p:blipFill>
          <a:blip r:embed="rId4">
            <a:alphaModFix/>
          </a:blip>
          <a:stretch>
            <a:fillRect/>
          </a:stretch>
        </p:blipFill>
        <p:spPr>
          <a:xfrm>
            <a:off x="4578500" y="1708038"/>
            <a:ext cx="3567690" cy="2525150"/>
          </a:xfrm>
          <a:prstGeom prst="rect">
            <a:avLst/>
          </a:prstGeom>
          <a:noFill/>
          <a:ln>
            <a:noFill/>
          </a:ln>
          <a:effectLst>
            <a:outerShdw blurRad="57150" rotWithShape="0" algn="bl" dir="5400000" dist="19050">
              <a:srgbClr val="000000">
                <a:alpha val="50000"/>
              </a:srgbClr>
            </a:outerShdw>
          </a:effectLst>
        </p:spPr>
      </p:pic>
      <p:sp>
        <p:nvSpPr>
          <p:cNvPr id="94" name="Google Shape;94;p17"/>
          <p:cNvSpPr txBox="1"/>
          <p:nvPr/>
        </p:nvSpPr>
        <p:spPr>
          <a:xfrm>
            <a:off x="1780500" y="1117150"/>
            <a:ext cx="5294400" cy="351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rgbClr val="FFFFFF"/>
                </a:solidFill>
                <a:latin typeface="Poppins"/>
                <a:ea typeface="Poppins"/>
                <a:cs typeface="Poppins"/>
                <a:sym typeface="Poppins"/>
              </a:rPr>
              <a:t>What’s life in technology companies like?</a:t>
            </a:r>
            <a:endParaRPr b="1" sz="1800">
              <a:solidFill>
                <a:srgbClr val="FFFFFF"/>
              </a:solidFill>
              <a:latin typeface="Poppins"/>
              <a:ea typeface="Poppins"/>
              <a:cs typeface="Poppins"/>
              <a:sym typeface="Poppins"/>
            </a:endParaRPr>
          </a:p>
        </p:txBody>
      </p:sp>
      <p:sp>
        <p:nvSpPr>
          <p:cNvPr id="95" name="Google Shape;95;p17"/>
          <p:cNvSpPr txBox="1"/>
          <p:nvPr/>
        </p:nvSpPr>
        <p:spPr>
          <a:xfrm>
            <a:off x="214925" y="4472175"/>
            <a:ext cx="8616300" cy="5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a:solidFill>
                  <a:schemeClr val="lt1"/>
                </a:solidFill>
                <a:latin typeface="Poppins"/>
                <a:ea typeface="Poppins"/>
                <a:cs typeface="Poppins"/>
                <a:sym typeface="Poppins"/>
              </a:rPr>
              <a:t>Question: </a:t>
            </a:r>
            <a:r>
              <a:rPr b="1" lang="en-GB">
                <a:solidFill>
                  <a:schemeClr val="lt1"/>
                </a:solidFill>
                <a:latin typeface="Poppins"/>
                <a:ea typeface="Poppins"/>
                <a:cs typeface="Poppins"/>
                <a:sym typeface="Poppins"/>
              </a:rPr>
              <a:t>What type of business / learning environment and culture appeals to you? </a:t>
            </a:r>
            <a:endParaRPr b="1">
              <a:solidFill>
                <a:srgbClr val="FFFFFF"/>
              </a:solidFill>
              <a:latin typeface="Poppins"/>
              <a:ea typeface="Poppins"/>
              <a:cs typeface="Poppins"/>
              <a:sym typeface="Poppi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99" name="Shape 99"/>
        <p:cNvGrpSpPr/>
        <p:nvPr/>
      </p:nvGrpSpPr>
      <p:grpSpPr>
        <a:xfrm>
          <a:off x="0" y="0"/>
          <a:ext cx="0" cy="0"/>
          <a:chOff x="0" y="0"/>
          <a:chExt cx="0" cy="0"/>
        </a:xfrm>
      </p:grpSpPr>
      <p:sp>
        <p:nvSpPr>
          <p:cNvPr id="100" name="Google Shape;100;p18"/>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101" name="Google Shape;101;p18"/>
          <p:cNvSpPr txBox="1"/>
          <p:nvPr/>
        </p:nvSpPr>
        <p:spPr>
          <a:xfrm>
            <a:off x="1437300" y="353825"/>
            <a:ext cx="62694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800">
                <a:solidFill>
                  <a:schemeClr val="lt1"/>
                </a:solidFill>
                <a:latin typeface="Poppins"/>
                <a:ea typeface="Poppins"/>
                <a:cs typeface="Poppins"/>
                <a:sym typeface="Poppins"/>
              </a:rPr>
              <a:t>Start Up or SME vs Corporate Scale Organisations</a:t>
            </a:r>
            <a:endParaRPr b="1" sz="1800">
              <a:solidFill>
                <a:schemeClr val="lt1"/>
              </a:solidFill>
              <a:latin typeface="Poppins"/>
              <a:ea typeface="Poppins"/>
              <a:cs typeface="Poppins"/>
              <a:sym typeface="Poppins"/>
            </a:endParaRPr>
          </a:p>
          <a:p>
            <a:pPr indent="0" lvl="0" marL="0" rtl="0" algn="ctr">
              <a:spcBef>
                <a:spcPts val="0"/>
              </a:spcBef>
              <a:spcAft>
                <a:spcPts val="0"/>
              </a:spcAft>
              <a:buNone/>
            </a:pPr>
            <a:r>
              <a:t/>
            </a:r>
            <a:endParaRPr b="1" sz="2200">
              <a:solidFill>
                <a:schemeClr val="lt1"/>
              </a:solidFill>
              <a:latin typeface="Poppins"/>
              <a:ea typeface="Poppins"/>
              <a:cs typeface="Poppins"/>
              <a:sym typeface="Poppins"/>
            </a:endParaRPr>
          </a:p>
        </p:txBody>
      </p:sp>
      <p:sp>
        <p:nvSpPr>
          <p:cNvPr id="102" name="Google Shape;102;p18"/>
          <p:cNvSpPr txBox="1"/>
          <p:nvPr/>
        </p:nvSpPr>
        <p:spPr>
          <a:xfrm>
            <a:off x="378750" y="1176975"/>
            <a:ext cx="8097900" cy="3102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900"/>
              </a:spcBef>
              <a:spcAft>
                <a:spcPts val="900"/>
              </a:spcAft>
              <a:buNone/>
            </a:pPr>
            <a:r>
              <a:t/>
            </a:r>
            <a:endParaRPr sz="1800">
              <a:solidFill>
                <a:srgbClr val="FFFFFF"/>
              </a:solidFill>
              <a:latin typeface="Poppins"/>
              <a:ea typeface="Poppins"/>
              <a:cs typeface="Poppins"/>
              <a:sym typeface="Poppins"/>
            </a:endParaRPr>
          </a:p>
        </p:txBody>
      </p:sp>
      <p:sp>
        <p:nvSpPr>
          <p:cNvPr id="103" name="Google Shape;103;p18"/>
          <p:cNvSpPr txBox="1"/>
          <p:nvPr/>
        </p:nvSpPr>
        <p:spPr>
          <a:xfrm>
            <a:off x="2163600" y="1079188"/>
            <a:ext cx="4816800" cy="351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rgbClr val="FFD966"/>
                </a:solidFill>
                <a:latin typeface="Poppins"/>
                <a:ea typeface="Poppins"/>
                <a:cs typeface="Poppins"/>
                <a:sym typeface="Poppins"/>
              </a:rPr>
              <a:t>Some Advantages of a large organisation</a:t>
            </a:r>
            <a:endParaRPr b="1" sz="1600">
              <a:solidFill>
                <a:srgbClr val="FFD966"/>
              </a:solidFill>
              <a:latin typeface="Poppins"/>
              <a:ea typeface="Poppins"/>
              <a:cs typeface="Poppins"/>
              <a:sym typeface="Poppins"/>
            </a:endParaRPr>
          </a:p>
          <a:p>
            <a:pPr indent="0" lvl="0" marL="0" rtl="0" algn="ctr">
              <a:spcBef>
                <a:spcPts val="0"/>
              </a:spcBef>
              <a:spcAft>
                <a:spcPts val="0"/>
              </a:spcAft>
              <a:buNone/>
            </a:pPr>
            <a:r>
              <a:t/>
            </a:r>
            <a:endParaRPr b="1" sz="1800">
              <a:solidFill>
                <a:srgbClr val="FFFFFF"/>
              </a:solidFill>
              <a:latin typeface="Poppins"/>
              <a:ea typeface="Poppins"/>
              <a:cs typeface="Poppins"/>
              <a:sym typeface="Poppins"/>
            </a:endParaRPr>
          </a:p>
        </p:txBody>
      </p:sp>
      <p:sp>
        <p:nvSpPr>
          <p:cNvPr id="104" name="Google Shape;104;p18"/>
          <p:cNvSpPr txBox="1"/>
          <p:nvPr/>
        </p:nvSpPr>
        <p:spPr>
          <a:xfrm>
            <a:off x="273300" y="4222050"/>
            <a:ext cx="8597400" cy="2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FFFFF"/>
                </a:solidFill>
                <a:latin typeface="Poppins"/>
                <a:ea typeface="Poppins"/>
                <a:cs typeface="Poppins"/>
                <a:sym typeface="Poppins"/>
              </a:rPr>
              <a:t>Find Your Tribe:</a:t>
            </a:r>
            <a:br>
              <a:rPr b="1" lang="en-GB">
                <a:solidFill>
                  <a:srgbClr val="FFFFFF"/>
                </a:solidFill>
                <a:latin typeface="Poppins"/>
                <a:ea typeface="Poppins"/>
                <a:cs typeface="Poppins"/>
                <a:sym typeface="Poppins"/>
              </a:rPr>
            </a:br>
            <a:r>
              <a:rPr b="1" lang="en-GB">
                <a:solidFill>
                  <a:srgbClr val="FFFFFF"/>
                </a:solidFill>
                <a:latin typeface="Poppins"/>
                <a:ea typeface="Poppins"/>
                <a:cs typeface="Poppins"/>
                <a:sym typeface="Poppins"/>
              </a:rPr>
              <a:t>What type of business / learning environment or culture appeals to you? </a:t>
            </a:r>
            <a:endParaRPr b="1">
              <a:solidFill>
                <a:srgbClr val="FFFFFF"/>
              </a:solidFill>
              <a:latin typeface="Poppins"/>
              <a:ea typeface="Poppins"/>
              <a:cs typeface="Poppins"/>
              <a:sym typeface="Poppins"/>
            </a:endParaRPr>
          </a:p>
        </p:txBody>
      </p:sp>
      <p:sp>
        <p:nvSpPr>
          <p:cNvPr id="105" name="Google Shape;105;p18"/>
          <p:cNvSpPr txBox="1"/>
          <p:nvPr/>
        </p:nvSpPr>
        <p:spPr>
          <a:xfrm>
            <a:off x="438925" y="1614450"/>
            <a:ext cx="3815700" cy="30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100">
                <a:solidFill>
                  <a:srgbClr val="FFFFFF"/>
                </a:solidFill>
                <a:latin typeface="Poppins"/>
                <a:ea typeface="Poppins"/>
                <a:cs typeface="Poppins"/>
                <a:sym typeface="Poppins"/>
              </a:rPr>
              <a:t>You Have More Obvious Structure</a:t>
            </a:r>
            <a:endParaRPr b="1" sz="1100">
              <a:solidFill>
                <a:srgbClr val="FFFFFF"/>
              </a:solidFill>
              <a:latin typeface="Poppins"/>
              <a:ea typeface="Poppins"/>
              <a:cs typeface="Poppins"/>
              <a:sym typeface="Poppins"/>
            </a:endParaRPr>
          </a:p>
          <a:p>
            <a:pPr indent="-298450" lvl="0" marL="457200" rtl="0" algn="l">
              <a:lnSpc>
                <a:spcPct val="115000"/>
              </a:lnSpc>
              <a:spcBef>
                <a:spcPts val="120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You're taking part in a machine that's been around for a long time and there’s typically an established process.</a:t>
            </a:r>
            <a:br>
              <a:rPr lang="en-GB" sz="1100">
                <a:solidFill>
                  <a:srgbClr val="FFFFFF"/>
                </a:solidFill>
                <a:latin typeface="Poppins"/>
                <a:ea typeface="Poppins"/>
                <a:cs typeface="Poppins"/>
                <a:sym typeface="Poppins"/>
              </a:rPr>
            </a:br>
            <a:endParaRPr sz="1100">
              <a:solidFill>
                <a:srgbClr val="FFFFFF"/>
              </a:solidFill>
              <a:latin typeface="Poppins"/>
              <a:ea typeface="Poppins"/>
              <a:cs typeface="Poppins"/>
              <a:sym typeface="Poppins"/>
            </a:endParaRPr>
          </a:p>
          <a:p>
            <a:pPr indent="-298450" lvl="0" marL="457200" rtl="0" algn="l">
              <a:lnSpc>
                <a:spcPct val="115000"/>
              </a:lnSpc>
              <a:spcBef>
                <a:spcPts val="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They’ve gone through the start up / scale up period of growth and risk.</a:t>
            </a:r>
            <a:br>
              <a:rPr lang="en-GB" sz="1100">
                <a:solidFill>
                  <a:srgbClr val="FFFFFF"/>
                </a:solidFill>
                <a:latin typeface="Poppins"/>
                <a:ea typeface="Poppins"/>
                <a:cs typeface="Poppins"/>
                <a:sym typeface="Poppins"/>
              </a:rPr>
            </a:br>
            <a:endParaRPr sz="1100">
              <a:solidFill>
                <a:srgbClr val="FFFFFF"/>
              </a:solidFill>
              <a:latin typeface="Poppins"/>
              <a:ea typeface="Poppins"/>
              <a:cs typeface="Poppins"/>
              <a:sym typeface="Poppins"/>
            </a:endParaRPr>
          </a:p>
          <a:p>
            <a:pPr indent="-298450" lvl="0" marL="457200" rtl="0" algn="l">
              <a:lnSpc>
                <a:spcPct val="115000"/>
              </a:lnSpc>
              <a:spcBef>
                <a:spcPts val="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Clearer definition on roles, departments &amp; obvious pathways for promotions and possibly more stability.</a:t>
            </a:r>
            <a:endParaRPr sz="1100">
              <a:solidFill>
                <a:srgbClr val="FFFFFF"/>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sz="900">
              <a:solidFill>
                <a:srgbClr val="FFFFFF"/>
              </a:solidFill>
            </a:endParaRPr>
          </a:p>
          <a:p>
            <a:pPr indent="0" lvl="0" marL="0" rtl="0" algn="l">
              <a:spcBef>
                <a:spcPts val="0"/>
              </a:spcBef>
              <a:spcAft>
                <a:spcPts val="0"/>
              </a:spcAft>
              <a:buNone/>
            </a:pPr>
            <a:r>
              <a:t/>
            </a:r>
            <a:endParaRPr/>
          </a:p>
        </p:txBody>
      </p:sp>
      <p:sp>
        <p:nvSpPr>
          <p:cNvPr id="106" name="Google Shape;106;p18"/>
          <p:cNvSpPr txBox="1"/>
          <p:nvPr/>
        </p:nvSpPr>
        <p:spPr>
          <a:xfrm>
            <a:off x="5050350" y="1623750"/>
            <a:ext cx="3295200" cy="259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100">
                <a:solidFill>
                  <a:srgbClr val="FFFFFF"/>
                </a:solidFill>
                <a:latin typeface="Poppins"/>
                <a:ea typeface="Poppins"/>
                <a:cs typeface="Poppins"/>
                <a:sym typeface="Poppins"/>
              </a:rPr>
              <a:t>The Benefits Packages Are Often Better</a:t>
            </a:r>
            <a:endParaRPr b="1" sz="1100">
              <a:solidFill>
                <a:srgbClr val="FFFFFF"/>
              </a:solidFill>
              <a:latin typeface="Poppins"/>
              <a:ea typeface="Poppins"/>
              <a:cs typeface="Poppins"/>
              <a:sym typeface="Poppins"/>
            </a:endParaRPr>
          </a:p>
          <a:p>
            <a:pPr indent="-298450" lvl="0" marL="457200" rtl="0" algn="l">
              <a:lnSpc>
                <a:spcPct val="115000"/>
              </a:lnSpc>
              <a:spcBef>
                <a:spcPts val="120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Larger companies, in general, are better at providing greater benefits schemes with Health Insurance, Share Schemes, Pension Plans, Training etc.</a:t>
            </a:r>
            <a:endParaRPr sz="1100">
              <a:solidFill>
                <a:srgbClr val="FFFFFF"/>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rPr b="1" lang="en-GB" sz="1100">
                <a:solidFill>
                  <a:srgbClr val="FFFFFF"/>
                </a:solidFill>
                <a:latin typeface="Poppins"/>
                <a:ea typeface="Poppins"/>
                <a:cs typeface="Poppins"/>
                <a:sym typeface="Poppins"/>
              </a:rPr>
              <a:t>Scope to Change Jobs / Be Promoted </a:t>
            </a:r>
            <a:endParaRPr b="1" sz="1100">
              <a:solidFill>
                <a:srgbClr val="FFFFFF"/>
              </a:solidFill>
              <a:latin typeface="Poppins"/>
              <a:ea typeface="Poppins"/>
              <a:cs typeface="Poppins"/>
              <a:sym typeface="Poppins"/>
            </a:endParaRPr>
          </a:p>
          <a:p>
            <a:pPr indent="-298450" lvl="0" marL="457200" rtl="0" algn="l">
              <a:lnSpc>
                <a:spcPct val="115000"/>
              </a:lnSpc>
              <a:spcBef>
                <a:spcPts val="120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More options to change positions and explore a new area without leaving the company.</a:t>
            </a:r>
            <a:endParaRPr sz="1100">
              <a:solidFill>
                <a:srgbClr val="FFFFFF"/>
              </a:solidFill>
              <a:latin typeface="Poppins"/>
              <a:ea typeface="Poppins"/>
              <a:cs typeface="Poppins"/>
              <a:sym typeface="Poppins"/>
            </a:endParaRPr>
          </a:p>
          <a:p>
            <a:pPr indent="0" lvl="0" marL="0" rtl="0" algn="l">
              <a:spcBef>
                <a:spcPts val="12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10" name="Shape 110"/>
        <p:cNvGrpSpPr/>
        <p:nvPr/>
      </p:nvGrpSpPr>
      <p:grpSpPr>
        <a:xfrm>
          <a:off x="0" y="0"/>
          <a:ext cx="0" cy="0"/>
          <a:chOff x="0" y="0"/>
          <a:chExt cx="0" cy="0"/>
        </a:xfrm>
      </p:grpSpPr>
      <p:sp>
        <p:nvSpPr>
          <p:cNvPr id="111" name="Google Shape;111;p19"/>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112" name="Google Shape;112;p19"/>
          <p:cNvSpPr txBox="1"/>
          <p:nvPr/>
        </p:nvSpPr>
        <p:spPr>
          <a:xfrm>
            <a:off x="1437300" y="353825"/>
            <a:ext cx="62694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800">
                <a:solidFill>
                  <a:schemeClr val="lt1"/>
                </a:solidFill>
                <a:latin typeface="Poppins"/>
                <a:ea typeface="Poppins"/>
                <a:cs typeface="Poppins"/>
                <a:sym typeface="Poppins"/>
              </a:rPr>
              <a:t>Start Up or SME vs Corporate Scale Organisations</a:t>
            </a:r>
            <a:endParaRPr b="1" sz="1800">
              <a:solidFill>
                <a:schemeClr val="lt1"/>
              </a:solidFill>
              <a:latin typeface="Poppins"/>
              <a:ea typeface="Poppins"/>
              <a:cs typeface="Poppins"/>
              <a:sym typeface="Poppins"/>
            </a:endParaRPr>
          </a:p>
          <a:p>
            <a:pPr indent="0" lvl="0" marL="0" rtl="0" algn="ctr">
              <a:spcBef>
                <a:spcPts val="0"/>
              </a:spcBef>
              <a:spcAft>
                <a:spcPts val="0"/>
              </a:spcAft>
              <a:buNone/>
            </a:pPr>
            <a:r>
              <a:t/>
            </a:r>
            <a:endParaRPr b="1" sz="2200">
              <a:solidFill>
                <a:schemeClr val="lt1"/>
              </a:solidFill>
              <a:latin typeface="Poppins"/>
              <a:ea typeface="Poppins"/>
              <a:cs typeface="Poppins"/>
              <a:sym typeface="Poppins"/>
            </a:endParaRPr>
          </a:p>
        </p:txBody>
      </p:sp>
      <p:sp>
        <p:nvSpPr>
          <p:cNvPr id="113" name="Google Shape;113;p19"/>
          <p:cNvSpPr txBox="1"/>
          <p:nvPr/>
        </p:nvSpPr>
        <p:spPr>
          <a:xfrm>
            <a:off x="378750" y="1176975"/>
            <a:ext cx="8097900" cy="3102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900"/>
              </a:spcBef>
              <a:spcAft>
                <a:spcPts val="900"/>
              </a:spcAft>
              <a:buNone/>
            </a:pPr>
            <a:r>
              <a:t/>
            </a:r>
            <a:endParaRPr sz="1800">
              <a:solidFill>
                <a:srgbClr val="FFFFFF"/>
              </a:solidFill>
              <a:latin typeface="Poppins"/>
              <a:ea typeface="Poppins"/>
              <a:cs typeface="Poppins"/>
              <a:sym typeface="Poppins"/>
            </a:endParaRPr>
          </a:p>
        </p:txBody>
      </p:sp>
      <p:sp>
        <p:nvSpPr>
          <p:cNvPr id="114" name="Google Shape;114;p19"/>
          <p:cNvSpPr txBox="1"/>
          <p:nvPr/>
        </p:nvSpPr>
        <p:spPr>
          <a:xfrm>
            <a:off x="2128050" y="1113825"/>
            <a:ext cx="4887900" cy="351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rgbClr val="FFD966"/>
                </a:solidFill>
                <a:latin typeface="Poppins"/>
                <a:ea typeface="Poppins"/>
                <a:cs typeface="Poppins"/>
                <a:sym typeface="Poppins"/>
              </a:rPr>
              <a:t>Some Disadvantages of a large organisation</a:t>
            </a:r>
            <a:endParaRPr b="1" sz="1600">
              <a:solidFill>
                <a:srgbClr val="FFD966"/>
              </a:solidFill>
              <a:latin typeface="Poppins"/>
              <a:ea typeface="Poppins"/>
              <a:cs typeface="Poppins"/>
              <a:sym typeface="Poppins"/>
            </a:endParaRPr>
          </a:p>
        </p:txBody>
      </p:sp>
      <p:sp>
        <p:nvSpPr>
          <p:cNvPr id="115" name="Google Shape;115;p19"/>
          <p:cNvSpPr txBox="1"/>
          <p:nvPr/>
        </p:nvSpPr>
        <p:spPr>
          <a:xfrm>
            <a:off x="186900" y="4472175"/>
            <a:ext cx="85974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rgbClr val="FFFFFF"/>
              </a:solidFill>
              <a:latin typeface="Poppins"/>
              <a:ea typeface="Poppins"/>
              <a:cs typeface="Poppins"/>
              <a:sym typeface="Poppins"/>
            </a:endParaRPr>
          </a:p>
        </p:txBody>
      </p:sp>
      <p:sp>
        <p:nvSpPr>
          <p:cNvPr id="116" name="Google Shape;116;p19"/>
          <p:cNvSpPr txBox="1"/>
          <p:nvPr/>
        </p:nvSpPr>
        <p:spPr>
          <a:xfrm>
            <a:off x="756600" y="1594250"/>
            <a:ext cx="3815400" cy="326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Poppins"/>
                <a:ea typeface="Poppins"/>
                <a:cs typeface="Poppins"/>
                <a:sym typeface="Poppins"/>
              </a:rPr>
              <a:t>Changes Happen Slowly</a:t>
            </a:r>
            <a:br>
              <a:rPr b="1" lang="en-GB" sz="1100">
                <a:solidFill>
                  <a:srgbClr val="FFFFFF"/>
                </a:solidFill>
                <a:latin typeface="Poppins"/>
                <a:ea typeface="Poppins"/>
                <a:cs typeface="Poppins"/>
                <a:sym typeface="Poppins"/>
              </a:rPr>
            </a:br>
            <a:endParaRPr b="1" sz="1100">
              <a:solidFill>
                <a:srgbClr val="FFFFFF"/>
              </a:solidFill>
              <a:latin typeface="Poppins"/>
              <a:ea typeface="Poppins"/>
              <a:cs typeface="Poppins"/>
              <a:sym typeface="Poppins"/>
            </a:endParaRPr>
          </a:p>
          <a:p>
            <a:pPr indent="-298450" lvl="0" marL="457200" rtl="0" algn="l">
              <a:lnSpc>
                <a:spcPct val="115000"/>
              </a:lnSpc>
              <a:spcBef>
                <a:spcPts val="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Shaking things up at a big company can take a lot of time and potentially red tape and due process.</a:t>
            </a:r>
            <a:endParaRPr sz="11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r>
              <a:t/>
            </a:r>
            <a:endParaRPr sz="11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r>
              <a:rPr b="1" lang="en-GB" sz="1100">
                <a:solidFill>
                  <a:srgbClr val="FFFFFF"/>
                </a:solidFill>
                <a:latin typeface="Poppins"/>
                <a:ea typeface="Poppins"/>
                <a:cs typeface="Poppins"/>
                <a:sym typeface="Poppins"/>
              </a:rPr>
              <a:t>Releasing Code &amp; Projects</a:t>
            </a:r>
            <a:br>
              <a:rPr b="1" lang="en-GB" sz="1100">
                <a:solidFill>
                  <a:srgbClr val="FFFFFF"/>
                </a:solidFill>
                <a:latin typeface="Poppins"/>
                <a:ea typeface="Poppins"/>
                <a:cs typeface="Poppins"/>
                <a:sym typeface="Poppins"/>
              </a:rPr>
            </a:br>
            <a:endParaRPr b="1" sz="1100">
              <a:solidFill>
                <a:srgbClr val="FFFFFF"/>
              </a:solidFill>
              <a:latin typeface="Poppins"/>
              <a:ea typeface="Poppins"/>
              <a:cs typeface="Poppins"/>
              <a:sym typeface="Poppins"/>
            </a:endParaRPr>
          </a:p>
          <a:p>
            <a:pPr indent="-298450" lvl="0" marL="457200" rtl="0" algn="l">
              <a:lnSpc>
                <a:spcPct val="115000"/>
              </a:lnSpc>
              <a:spcBef>
                <a:spcPts val="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Is it important to you that you work for a company that regularly releases code, or how often you work on new projects?</a:t>
            </a:r>
            <a:endParaRPr sz="1100">
              <a:solidFill>
                <a:srgbClr val="FFFFFF"/>
              </a:solidFill>
              <a:latin typeface="Poppins"/>
              <a:ea typeface="Poppins"/>
              <a:cs typeface="Poppins"/>
              <a:sym typeface="Poppins"/>
            </a:endParaRPr>
          </a:p>
          <a:p>
            <a:pPr indent="-298450" lvl="0" marL="457200" rtl="0" algn="l">
              <a:lnSpc>
                <a:spcPct val="115000"/>
              </a:lnSpc>
              <a:spcBef>
                <a:spcPts val="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Do you want direct feedback from users</a:t>
            </a:r>
            <a:endParaRPr sz="1100">
              <a:solidFill>
                <a:srgbClr val="FFFFFF"/>
              </a:solidFill>
              <a:latin typeface="Poppins"/>
              <a:ea typeface="Poppins"/>
              <a:cs typeface="Poppins"/>
              <a:sym typeface="Poppins"/>
            </a:endParaRPr>
          </a:p>
          <a:p>
            <a:pPr indent="-298450" lvl="0" marL="457200" rtl="0" algn="l">
              <a:lnSpc>
                <a:spcPct val="115000"/>
              </a:lnSpc>
              <a:spcBef>
                <a:spcPts val="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Do you want to work in an </a:t>
            </a:r>
            <a:r>
              <a:rPr b="1" lang="en-GB" sz="1100">
                <a:solidFill>
                  <a:srgbClr val="FFFFFF"/>
                </a:solidFill>
                <a:latin typeface="Poppins"/>
                <a:ea typeface="Poppins"/>
                <a:cs typeface="Poppins"/>
                <a:sym typeface="Poppins"/>
              </a:rPr>
              <a:t>agile &amp; iterative</a:t>
            </a:r>
            <a:r>
              <a:rPr lang="en-GB" sz="1100">
                <a:solidFill>
                  <a:srgbClr val="FFFFFF"/>
                </a:solidFill>
                <a:latin typeface="Poppins"/>
                <a:ea typeface="Poppins"/>
                <a:cs typeface="Poppins"/>
                <a:sym typeface="Poppins"/>
              </a:rPr>
              <a:t> fast paced engineering culture?</a:t>
            </a:r>
            <a:br>
              <a:rPr lang="en-GB" sz="1100">
                <a:solidFill>
                  <a:srgbClr val="FFFFFF"/>
                </a:solidFill>
                <a:latin typeface="Poppins"/>
                <a:ea typeface="Poppins"/>
                <a:cs typeface="Poppins"/>
                <a:sym typeface="Poppins"/>
              </a:rPr>
            </a:br>
            <a:endParaRPr sz="11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r>
              <a:t/>
            </a:r>
            <a:endParaRPr sz="1100">
              <a:solidFill>
                <a:srgbClr val="FFFFFF"/>
              </a:solidFill>
              <a:latin typeface="Poppins"/>
              <a:ea typeface="Poppins"/>
              <a:cs typeface="Poppins"/>
              <a:sym typeface="Poppins"/>
            </a:endParaRPr>
          </a:p>
          <a:p>
            <a:pPr indent="0" lvl="0" marL="457200" rtl="0" algn="ctr">
              <a:lnSpc>
                <a:spcPct val="115000"/>
              </a:lnSpc>
              <a:spcBef>
                <a:spcPts val="1200"/>
              </a:spcBef>
              <a:spcAft>
                <a:spcPts val="0"/>
              </a:spcAft>
              <a:buNone/>
            </a:pPr>
            <a:r>
              <a:t/>
            </a:r>
            <a:endParaRPr b="1" sz="1100">
              <a:solidFill>
                <a:srgbClr val="FFFFFF"/>
              </a:solidFill>
              <a:latin typeface="Poppins"/>
              <a:ea typeface="Poppins"/>
              <a:cs typeface="Poppins"/>
              <a:sym typeface="Poppins"/>
            </a:endParaRPr>
          </a:p>
          <a:p>
            <a:pPr indent="0" lvl="0" marL="457200" rtl="0" algn="ctr">
              <a:lnSpc>
                <a:spcPct val="115000"/>
              </a:lnSpc>
              <a:spcBef>
                <a:spcPts val="1200"/>
              </a:spcBef>
              <a:spcAft>
                <a:spcPts val="0"/>
              </a:spcAft>
              <a:buNone/>
            </a:pPr>
            <a:r>
              <a:t/>
            </a:r>
            <a:endParaRPr b="1" sz="1100">
              <a:solidFill>
                <a:srgbClr val="FFFFFF"/>
              </a:solidFill>
              <a:latin typeface="Poppins"/>
              <a:ea typeface="Poppins"/>
              <a:cs typeface="Poppins"/>
              <a:sym typeface="Poppins"/>
            </a:endParaRPr>
          </a:p>
          <a:p>
            <a:pPr indent="0" lvl="0" marL="457200" rtl="0" algn="ctr">
              <a:lnSpc>
                <a:spcPct val="115000"/>
              </a:lnSpc>
              <a:spcBef>
                <a:spcPts val="1200"/>
              </a:spcBef>
              <a:spcAft>
                <a:spcPts val="0"/>
              </a:spcAft>
              <a:buNone/>
            </a:pPr>
            <a:r>
              <a:t/>
            </a:r>
            <a:endParaRPr sz="1600">
              <a:solidFill>
                <a:srgbClr val="FFFFFF"/>
              </a:solidFill>
              <a:latin typeface="Poppins"/>
              <a:ea typeface="Poppins"/>
              <a:cs typeface="Poppins"/>
              <a:sym typeface="Poppins"/>
            </a:endParaRPr>
          </a:p>
          <a:p>
            <a:pPr indent="0" lvl="0" marL="0" rtl="0" algn="l">
              <a:lnSpc>
                <a:spcPct val="115000"/>
              </a:lnSpc>
              <a:spcBef>
                <a:spcPts val="1200"/>
              </a:spcBef>
              <a:spcAft>
                <a:spcPts val="0"/>
              </a:spcAft>
              <a:buNone/>
            </a:pPr>
            <a:r>
              <a:t/>
            </a:r>
            <a:endParaRPr b="1" sz="900">
              <a:solidFill>
                <a:schemeClr val="dk1"/>
              </a:solidFill>
            </a:endParaRPr>
          </a:p>
        </p:txBody>
      </p:sp>
      <p:sp>
        <p:nvSpPr>
          <p:cNvPr id="117" name="Google Shape;117;p19"/>
          <p:cNvSpPr txBox="1"/>
          <p:nvPr/>
        </p:nvSpPr>
        <p:spPr>
          <a:xfrm>
            <a:off x="4807675" y="1594250"/>
            <a:ext cx="3556500" cy="252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100">
                <a:solidFill>
                  <a:srgbClr val="FFFFFF"/>
                </a:solidFill>
                <a:latin typeface="Poppins"/>
                <a:ea typeface="Poppins"/>
                <a:cs typeface="Poppins"/>
                <a:sym typeface="Poppins"/>
              </a:rPr>
              <a:t>Company Culture &amp; Job Satisfaction</a:t>
            </a:r>
            <a:endParaRPr b="1" sz="1100">
              <a:solidFill>
                <a:srgbClr val="FFFFFF"/>
              </a:solidFill>
              <a:latin typeface="Poppins"/>
              <a:ea typeface="Poppins"/>
              <a:cs typeface="Poppins"/>
              <a:sym typeface="Poppins"/>
            </a:endParaRPr>
          </a:p>
          <a:p>
            <a:pPr indent="-298450" lvl="0" marL="457200" rtl="0" algn="l">
              <a:lnSpc>
                <a:spcPct val="115000"/>
              </a:lnSpc>
              <a:spcBef>
                <a:spcPts val="1200"/>
              </a:spcBef>
              <a:spcAft>
                <a:spcPts val="0"/>
              </a:spcAft>
              <a:buClr>
                <a:srgbClr val="FFFFFF"/>
              </a:buClr>
              <a:buSzPts val="1100"/>
              <a:buChar char="●"/>
            </a:pPr>
            <a:r>
              <a:rPr lang="en-GB" sz="1100">
                <a:solidFill>
                  <a:srgbClr val="FFFFFF"/>
                </a:solidFill>
                <a:latin typeface="Poppins"/>
                <a:ea typeface="Poppins"/>
                <a:cs typeface="Poppins"/>
                <a:sym typeface="Poppins"/>
              </a:rPr>
              <a:t>People buy </a:t>
            </a:r>
            <a:r>
              <a:rPr b="1" lang="en-GB" sz="1100">
                <a:solidFill>
                  <a:srgbClr val="FFFFFF"/>
                </a:solidFill>
                <a:latin typeface="Poppins"/>
                <a:ea typeface="Poppins"/>
                <a:cs typeface="Poppins"/>
                <a:sym typeface="Poppins"/>
              </a:rPr>
              <a:t>what </a:t>
            </a:r>
            <a:r>
              <a:rPr lang="en-GB" sz="1100">
                <a:solidFill>
                  <a:srgbClr val="FFFFFF"/>
                </a:solidFill>
                <a:latin typeface="Poppins"/>
                <a:ea typeface="Poppins"/>
                <a:cs typeface="Poppins"/>
                <a:sym typeface="Poppins"/>
              </a:rPr>
              <a:t>you do and more importantly </a:t>
            </a:r>
            <a:r>
              <a:rPr b="1" lang="en-GB" sz="1100">
                <a:solidFill>
                  <a:srgbClr val="FFFFFF"/>
                </a:solidFill>
                <a:latin typeface="Poppins"/>
                <a:ea typeface="Poppins"/>
                <a:cs typeface="Poppins"/>
                <a:sym typeface="Poppins"/>
              </a:rPr>
              <a:t>why</a:t>
            </a:r>
            <a:r>
              <a:rPr lang="en-GB" sz="1100">
                <a:solidFill>
                  <a:srgbClr val="FFFFFF"/>
                </a:solidFill>
                <a:latin typeface="Poppins"/>
                <a:ea typeface="Poppins"/>
                <a:cs typeface="Poppins"/>
                <a:sym typeface="Poppins"/>
              </a:rPr>
              <a:t> you do it.</a:t>
            </a:r>
            <a:endParaRPr sz="1100">
              <a:solidFill>
                <a:srgbClr val="FFFFFF"/>
              </a:solidFill>
              <a:latin typeface="Poppins"/>
              <a:ea typeface="Poppins"/>
              <a:cs typeface="Poppins"/>
              <a:sym typeface="Poppins"/>
            </a:endParaRPr>
          </a:p>
          <a:p>
            <a:pPr indent="0" lvl="0" marL="457200" rtl="0" algn="l">
              <a:lnSpc>
                <a:spcPct val="115000"/>
              </a:lnSpc>
              <a:spcBef>
                <a:spcPts val="1200"/>
              </a:spcBef>
              <a:spcAft>
                <a:spcPts val="0"/>
              </a:spcAft>
              <a:buNone/>
            </a:pPr>
            <a:r>
              <a:t/>
            </a:r>
            <a:endParaRPr sz="1100">
              <a:solidFill>
                <a:srgbClr val="FFFFFF"/>
              </a:solidFill>
              <a:latin typeface="Poppins"/>
              <a:ea typeface="Poppins"/>
              <a:cs typeface="Poppins"/>
              <a:sym typeface="Poppins"/>
            </a:endParaRPr>
          </a:p>
          <a:p>
            <a:pPr indent="-298450" lvl="0" marL="457200" rtl="0" algn="l">
              <a:lnSpc>
                <a:spcPct val="115000"/>
              </a:lnSpc>
              <a:spcBef>
                <a:spcPts val="120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People want to work with smart people, learn quickly, share ideas, collaborate toward goals, creativity and innovation.</a:t>
            </a:r>
            <a:endParaRPr sz="1100">
              <a:solidFill>
                <a:srgbClr val="FFFFFF"/>
              </a:solidFill>
              <a:latin typeface="Poppins"/>
              <a:ea typeface="Poppins"/>
              <a:cs typeface="Poppins"/>
              <a:sym typeface="Poppins"/>
            </a:endParaRPr>
          </a:p>
          <a:p>
            <a:pPr indent="0" lvl="0" marL="457200" rtl="0" algn="l">
              <a:lnSpc>
                <a:spcPct val="115000"/>
              </a:lnSpc>
              <a:spcBef>
                <a:spcPts val="1200"/>
              </a:spcBef>
              <a:spcAft>
                <a:spcPts val="0"/>
              </a:spcAft>
              <a:buNone/>
            </a:pPr>
            <a:r>
              <a:t/>
            </a:r>
            <a:endParaRPr sz="1100">
              <a:solidFill>
                <a:srgbClr val="FFFFFF"/>
              </a:solidFill>
              <a:latin typeface="Poppins"/>
              <a:ea typeface="Poppins"/>
              <a:cs typeface="Poppins"/>
              <a:sym typeface="Poppins"/>
            </a:endParaRPr>
          </a:p>
          <a:p>
            <a:pPr indent="-298450" lvl="0" marL="457200" rtl="0" algn="l">
              <a:lnSpc>
                <a:spcPct val="115000"/>
              </a:lnSpc>
              <a:spcBef>
                <a:spcPts val="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Leaving your mark in a smaller company may be easier than in a corporate environment.</a:t>
            </a:r>
            <a:endParaRPr sz="1100">
              <a:solidFill>
                <a:srgbClr val="FFFFFF"/>
              </a:solidFill>
              <a:latin typeface="Poppins"/>
              <a:ea typeface="Poppins"/>
              <a:cs typeface="Poppins"/>
              <a:sym typeface="Poppins"/>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21" name="Shape 121"/>
        <p:cNvGrpSpPr/>
        <p:nvPr/>
      </p:nvGrpSpPr>
      <p:grpSpPr>
        <a:xfrm>
          <a:off x="0" y="0"/>
          <a:ext cx="0" cy="0"/>
          <a:chOff x="0" y="0"/>
          <a:chExt cx="0" cy="0"/>
        </a:xfrm>
      </p:grpSpPr>
      <p:sp>
        <p:nvSpPr>
          <p:cNvPr id="122" name="Google Shape;122;p20"/>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123" name="Google Shape;123;p20"/>
          <p:cNvSpPr txBox="1"/>
          <p:nvPr/>
        </p:nvSpPr>
        <p:spPr>
          <a:xfrm>
            <a:off x="1437300" y="353825"/>
            <a:ext cx="62694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800">
                <a:solidFill>
                  <a:schemeClr val="lt1"/>
                </a:solidFill>
                <a:latin typeface="Poppins"/>
                <a:ea typeface="Poppins"/>
                <a:cs typeface="Poppins"/>
                <a:sym typeface="Poppins"/>
              </a:rPr>
              <a:t>Start Up or SME vs Corporate Scale Organisations</a:t>
            </a:r>
            <a:endParaRPr b="1" sz="2200">
              <a:solidFill>
                <a:schemeClr val="lt1"/>
              </a:solidFill>
              <a:latin typeface="Poppins"/>
              <a:ea typeface="Poppins"/>
              <a:cs typeface="Poppins"/>
              <a:sym typeface="Poppins"/>
            </a:endParaRPr>
          </a:p>
        </p:txBody>
      </p:sp>
      <p:sp>
        <p:nvSpPr>
          <p:cNvPr id="124" name="Google Shape;124;p20"/>
          <p:cNvSpPr txBox="1"/>
          <p:nvPr/>
        </p:nvSpPr>
        <p:spPr>
          <a:xfrm>
            <a:off x="378750" y="1176975"/>
            <a:ext cx="8097900" cy="3102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900"/>
              </a:spcBef>
              <a:spcAft>
                <a:spcPts val="900"/>
              </a:spcAft>
              <a:buNone/>
            </a:pPr>
            <a:r>
              <a:t/>
            </a:r>
            <a:endParaRPr sz="1800">
              <a:solidFill>
                <a:srgbClr val="FFFFFF"/>
              </a:solidFill>
              <a:latin typeface="Poppins"/>
              <a:ea typeface="Poppins"/>
              <a:cs typeface="Poppins"/>
              <a:sym typeface="Poppins"/>
            </a:endParaRPr>
          </a:p>
        </p:txBody>
      </p:sp>
      <p:sp>
        <p:nvSpPr>
          <p:cNvPr id="125" name="Google Shape;125;p20"/>
          <p:cNvSpPr txBox="1"/>
          <p:nvPr/>
        </p:nvSpPr>
        <p:spPr>
          <a:xfrm>
            <a:off x="2305925" y="1077275"/>
            <a:ext cx="4443600" cy="351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rgbClr val="FFD966"/>
                </a:solidFill>
                <a:latin typeface="Poppins"/>
                <a:ea typeface="Poppins"/>
                <a:cs typeface="Poppins"/>
                <a:sym typeface="Poppins"/>
              </a:rPr>
              <a:t>Som</a:t>
            </a:r>
            <a:r>
              <a:rPr b="1" lang="en-GB" sz="1600">
                <a:solidFill>
                  <a:srgbClr val="FFD966"/>
                </a:solidFill>
                <a:latin typeface="Poppins"/>
                <a:ea typeface="Poppins"/>
                <a:cs typeface="Poppins"/>
                <a:sym typeface="Poppins"/>
              </a:rPr>
              <a:t>e Advantages of a small company:</a:t>
            </a:r>
            <a:endParaRPr b="1" sz="1600">
              <a:solidFill>
                <a:srgbClr val="FFD966"/>
              </a:solidFill>
              <a:latin typeface="Poppins"/>
              <a:ea typeface="Poppins"/>
              <a:cs typeface="Poppins"/>
              <a:sym typeface="Poppins"/>
            </a:endParaRPr>
          </a:p>
          <a:p>
            <a:pPr indent="0" lvl="0" marL="0" rtl="0" algn="ctr">
              <a:spcBef>
                <a:spcPts val="0"/>
              </a:spcBef>
              <a:spcAft>
                <a:spcPts val="0"/>
              </a:spcAft>
              <a:buNone/>
            </a:pPr>
            <a:r>
              <a:t/>
            </a:r>
            <a:endParaRPr b="1" sz="1800">
              <a:solidFill>
                <a:srgbClr val="FFFFFF"/>
              </a:solidFill>
              <a:latin typeface="Poppins"/>
              <a:ea typeface="Poppins"/>
              <a:cs typeface="Poppins"/>
              <a:sym typeface="Poppins"/>
            </a:endParaRPr>
          </a:p>
        </p:txBody>
      </p:sp>
      <p:sp>
        <p:nvSpPr>
          <p:cNvPr id="126" name="Google Shape;126;p20"/>
          <p:cNvSpPr txBox="1"/>
          <p:nvPr/>
        </p:nvSpPr>
        <p:spPr>
          <a:xfrm>
            <a:off x="378750" y="1521100"/>
            <a:ext cx="3388500" cy="333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latin typeface="Poppins"/>
                <a:ea typeface="Poppins"/>
                <a:cs typeface="Poppins"/>
                <a:sym typeface="Poppins"/>
              </a:rPr>
              <a:t>Your Success is Visible</a:t>
            </a:r>
            <a:endParaRPr b="1" sz="1100">
              <a:solidFill>
                <a:srgbClr val="FFFFFF"/>
              </a:solidFill>
              <a:latin typeface="Poppins"/>
              <a:ea typeface="Poppins"/>
              <a:cs typeface="Poppins"/>
              <a:sym typeface="Poppins"/>
            </a:endParaRPr>
          </a:p>
          <a:p>
            <a:pPr indent="-298450" lvl="0" marL="457200" rtl="0" algn="l">
              <a:lnSpc>
                <a:spcPct val="115000"/>
              </a:lnSpc>
              <a:spcBef>
                <a:spcPts val="120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Unless you work near the top, accomplishing something significant at a large company may be less noticed. At a small company, however, great work can be seen by everyone.</a:t>
            </a:r>
            <a:br>
              <a:rPr lang="en-GB" sz="1100">
                <a:solidFill>
                  <a:srgbClr val="FFFFFF"/>
                </a:solidFill>
                <a:latin typeface="Poppins"/>
                <a:ea typeface="Poppins"/>
                <a:cs typeface="Poppins"/>
                <a:sym typeface="Poppins"/>
              </a:rPr>
            </a:br>
            <a:endParaRPr sz="1100">
              <a:solidFill>
                <a:srgbClr val="FFFFFF"/>
              </a:solidFill>
              <a:latin typeface="Poppins"/>
              <a:ea typeface="Poppins"/>
              <a:cs typeface="Poppins"/>
              <a:sym typeface="Poppins"/>
            </a:endParaRPr>
          </a:p>
          <a:p>
            <a:pPr indent="-298450" lvl="0" marL="457200" rtl="0" algn="l">
              <a:lnSpc>
                <a:spcPct val="115000"/>
              </a:lnSpc>
              <a:spcBef>
                <a:spcPts val="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Especially if you're starting out in a new career, working for a small company is a great way to establish your abilities and gain a reputation that can follow you for years.</a:t>
            </a:r>
            <a:endParaRPr sz="1100">
              <a:solidFill>
                <a:srgbClr val="FFFFFF"/>
              </a:solidFill>
              <a:latin typeface="Poppins"/>
              <a:ea typeface="Poppins"/>
              <a:cs typeface="Poppins"/>
              <a:sym typeface="Poppins"/>
            </a:endParaRPr>
          </a:p>
          <a:p>
            <a:pPr indent="0" lvl="0" marL="457200" rtl="0" algn="l">
              <a:lnSpc>
                <a:spcPct val="115000"/>
              </a:lnSpc>
              <a:spcBef>
                <a:spcPts val="1200"/>
              </a:spcBef>
              <a:spcAft>
                <a:spcPts val="0"/>
              </a:spcAft>
              <a:buNone/>
            </a:pPr>
            <a:r>
              <a:t/>
            </a:r>
            <a:endParaRPr sz="1100">
              <a:solidFill>
                <a:srgbClr val="FFFFFF"/>
              </a:solidFill>
              <a:latin typeface="Poppins"/>
              <a:ea typeface="Poppins"/>
              <a:cs typeface="Poppins"/>
              <a:sym typeface="Poppins"/>
            </a:endParaRPr>
          </a:p>
          <a:p>
            <a:pPr indent="-298450" lvl="0" marL="457200" rtl="0" algn="l">
              <a:lnSpc>
                <a:spcPct val="115000"/>
              </a:lnSpc>
              <a:spcBef>
                <a:spcPts val="1200"/>
              </a:spcBef>
              <a:spcAft>
                <a:spcPts val="0"/>
              </a:spcAft>
              <a:buClr>
                <a:srgbClr val="FFFFFF"/>
              </a:buClr>
              <a:buSzPts val="1100"/>
              <a:buFont typeface="Poppins"/>
              <a:buChar char="●"/>
            </a:pPr>
            <a:r>
              <a:rPr b="1" lang="en-GB" sz="1100">
                <a:solidFill>
                  <a:srgbClr val="FFFFFF"/>
                </a:solidFill>
                <a:latin typeface="Poppins"/>
                <a:ea typeface="Poppins"/>
                <a:cs typeface="Poppins"/>
                <a:sym typeface="Poppins"/>
              </a:rPr>
              <a:t>You can learn a lot quickly in a start up or small business.</a:t>
            </a:r>
            <a:endParaRPr b="1" sz="1100">
              <a:solidFill>
                <a:srgbClr val="FFFFFF"/>
              </a:solidFill>
              <a:latin typeface="Poppins"/>
              <a:ea typeface="Poppins"/>
              <a:cs typeface="Poppins"/>
              <a:sym typeface="Poppins"/>
            </a:endParaRPr>
          </a:p>
          <a:p>
            <a:pPr indent="0" lvl="0" marL="0" rtl="0" algn="l">
              <a:lnSpc>
                <a:spcPct val="115000"/>
              </a:lnSpc>
              <a:spcBef>
                <a:spcPts val="1200"/>
              </a:spcBef>
              <a:spcAft>
                <a:spcPts val="0"/>
              </a:spcAft>
              <a:buNone/>
            </a:pPr>
            <a:r>
              <a:t/>
            </a:r>
            <a:endParaRPr sz="11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r>
              <a:t/>
            </a:r>
            <a:endParaRPr b="1" sz="900">
              <a:solidFill>
                <a:schemeClr val="dk1"/>
              </a:solidFill>
            </a:endParaRPr>
          </a:p>
          <a:p>
            <a:pPr indent="0" lvl="0" marL="0" rtl="0" algn="l">
              <a:lnSpc>
                <a:spcPct val="115000"/>
              </a:lnSpc>
              <a:spcBef>
                <a:spcPts val="0"/>
              </a:spcBef>
              <a:spcAft>
                <a:spcPts val="0"/>
              </a:spcAft>
              <a:buNone/>
            </a:pPr>
            <a:r>
              <a:t/>
            </a:r>
            <a:endParaRPr b="1" sz="900">
              <a:solidFill>
                <a:schemeClr val="dk1"/>
              </a:solidFill>
            </a:endParaRPr>
          </a:p>
        </p:txBody>
      </p:sp>
      <p:sp>
        <p:nvSpPr>
          <p:cNvPr id="127" name="Google Shape;127;p20"/>
          <p:cNvSpPr txBox="1"/>
          <p:nvPr/>
        </p:nvSpPr>
        <p:spPr>
          <a:xfrm>
            <a:off x="4424925" y="1521100"/>
            <a:ext cx="4350000" cy="339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100">
                <a:solidFill>
                  <a:srgbClr val="FFFFFF"/>
                </a:solidFill>
                <a:latin typeface="Poppins"/>
                <a:ea typeface="Poppins"/>
                <a:cs typeface="Poppins"/>
                <a:sym typeface="Poppins"/>
              </a:rPr>
              <a:t>The </a:t>
            </a:r>
            <a:r>
              <a:rPr b="1" lang="en-GB" sz="1100">
                <a:solidFill>
                  <a:srgbClr val="FFFFFF"/>
                </a:solidFill>
                <a:latin typeface="Poppins"/>
                <a:ea typeface="Poppins"/>
                <a:cs typeface="Poppins"/>
                <a:sym typeface="Poppins"/>
              </a:rPr>
              <a:t>Company Might Be More Agile &amp; Fast Paced</a:t>
            </a:r>
            <a:endParaRPr b="1" sz="1100">
              <a:solidFill>
                <a:srgbClr val="FFFFFF"/>
              </a:solidFill>
              <a:latin typeface="Poppins"/>
              <a:ea typeface="Poppins"/>
              <a:cs typeface="Poppins"/>
              <a:sym typeface="Poppins"/>
            </a:endParaRPr>
          </a:p>
          <a:p>
            <a:pPr indent="-298450" lvl="0" marL="457200" rtl="0" algn="l">
              <a:lnSpc>
                <a:spcPct val="115000"/>
              </a:lnSpc>
              <a:spcBef>
                <a:spcPts val="120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You’ll likely work more closely with the business owners / leadership team.</a:t>
            </a:r>
            <a:endParaRPr sz="1100">
              <a:solidFill>
                <a:srgbClr val="FFFFFF"/>
              </a:solidFill>
              <a:latin typeface="Poppins"/>
              <a:ea typeface="Poppins"/>
              <a:cs typeface="Poppins"/>
              <a:sym typeface="Poppins"/>
            </a:endParaRPr>
          </a:p>
          <a:p>
            <a:pPr indent="-298450" lvl="0" marL="457200" rtl="0" algn="l">
              <a:lnSpc>
                <a:spcPct val="115000"/>
              </a:lnSpc>
              <a:spcBef>
                <a:spcPts val="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What may take days or weeks of submission and approval processes at a big company may be quicker in a smaller business.</a:t>
            </a:r>
            <a:endParaRPr sz="1100">
              <a:solidFill>
                <a:srgbClr val="FFFFFF"/>
              </a:solidFill>
              <a:latin typeface="Poppins"/>
              <a:ea typeface="Poppins"/>
              <a:cs typeface="Poppins"/>
              <a:sym typeface="Poppins"/>
            </a:endParaRPr>
          </a:p>
          <a:p>
            <a:pPr indent="0" lvl="0" marL="0" rtl="0" algn="l">
              <a:lnSpc>
                <a:spcPct val="115000"/>
              </a:lnSpc>
              <a:spcBef>
                <a:spcPts val="1200"/>
              </a:spcBef>
              <a:spcAft>
                <a:spcPts val="0"/>
              </a:spcAft>
              <a:buClr>
                <a:schemeClr val="dk1"/>
              </a:buClr>
              <a:buSzPts val="1100"/>
              <a:buFont typeface="Arial"/>
              <a:buNone/>
            </a:pPr>
            <a:r>
              <a:t/>
            </a:r>
            <a:endParaRPr b="1" sz="1100">
              <a:solidFill>
                <a:srgbClr val="FFFFFF"/>
              </a:solidFill>
              <a:latin typeface="Poppins"/>
              <a:ea typeface="Poppins"/>
              <a:cs typeface="Poppins"/>
              <a:sym typeface="Poppins"/>
            </a:endParaRPr>
          </a:p>
          <a:p>
            <a:pPr indent="0" lvl="0" marL="0" rtl="0" algn="l">
              <a:lnSpc>
                <a:spcPct val="115000"/>
              </a:lnSpc>
              <a:spcBef>
                <a:spcPts val="0"/>
              </a:spcBef>
              <a:spcAft>
                <a:spcPts val="0"/>
              </a:spcAft>
              <a:buClr>
                <a:schemeClr val="dk1"/>
              </a:buClr>
              <a:buSzPts val="1100"/>
              <a:buFont typeface="Arial"/>
              <a:buNone/>
            </a:pPr>
            <a:r>
              <a:rPr b="1" lang="en-GB" sz="1100">
                <a:solidFill>
                  <a:srgbClr val="FFFFFF"/>
                </a:solidFill>
                <a:latin typeface="Poppins"/>
                <a:ea typeface="Poppins"/>
                <a:cs typeface="Poppins"/>
                <a:sym typeface="Poppins"/>
              </a:rPr>
              <a:t>Your Responsibilities May be More Varied</a:t>
            </a:r>
            <a:endParaRPr b="1" sz="1100">
              <a:solidFill>
                <a:srgbClr val="FFFFFF"/>
              </a:solidFill>
              <a:latin typeface="Poppins"/>
              <a:ea typeface="Poppins"/>
              <a:cs typeface="Poppins"/>
              <a:sym typeface="Poppins"/>
            </a:endParaRPr>
          </a:p>
          <a:p>
            <a:pPr indent="-298450" lvl="0" marL="457200" rtl="0" algn="l">
              <a:lnSpc>
                <a:spcPct val="115000"/>
              </a:lnSpc>
              <a:spcBef>
                <a:spcPts val="0"/>
              </a:spcBef>
              <a:spcAft>
                <a:spcPts val="0"/>
              </a:spcAft>
              <a:buClr>
                <a:srgbClr val="FFFFFF"/>
              </a:buClr>
              <a:buSzPts val="1100"/>
              <a:buFont typeface="Poppins"/>
              <a:buChar char="●"/>
            </a:pPr>
            <a:r>
              <a:rPr lang="en-GB" sz="1100">
                <a:solidFill>
                  <a:srgbClr val="FFFFFF"/>
                </a:solidFill>
                <a:latin typeface="Poppins"/>
                <a:ea typeface="Poppins"/>
                <a:cs typeface="Poppins"/>
                <a:sym typeface="Poppins"/>
              </a:rPr>
              <a:t>In a larger company, you may be able to switch to a different job and exercise a different skill set without leaving your company. </a:t>
            </a:r>
            <a:br>
              <a:rPr lang="en-GB" sz="1100">
                <a:solidFill>
                  <a:srgbClr val="FFFFFF"/>
                </a:solidFill>
                <a:latin typeface="Poppins"/>
                <a:ea typeface="Poppins"/>
                <a:cs typeface="Poppins"/>
                <a:sym typeface="Poppins"/>
              </a:rPr>
            </a:br>
            <a:br>
              <a:rPr lang="en-GB" sz="1100">
                <a:solidFill>
                  <a:srgbClr val="FFFFFF"/>
                </a:solidFill>
                <a:latin typeface="Poppins"/>
                <a:ea typeface="Poppins"/>
                <a:cs typeface="Poppins"/>
                <a:sym typeface="Poppins"/>
              </a:rPr>
            </a:br>
            <a:r>
              <a:rPr b="1" lang="en-GB" sz="1100">
                <a:solidFill>
                  <a:srgbClr val="FFFFFF"/>
                </a:solidFill>
                <a:latin typeface="Poppins"/>
                <a:ea typeface="Poppins"/>
                <a:cs typeface="Poppins"/>
                <a:sym typeface="Poppins"/>
              </a:rPr>
              <a:t>BUT </a:t>
            </a:r>
            <a:r>
              <a:rPr lang="en-GB" sz="1100">
                <a:solidFill>
                  <a:srgbClr val="FFFFFF"/>
                </a:solidFill>
                <a:latin typeface="Poppins"/>
                <a:ea typeface="Poppins"/>
                <a:cs typeface="Poppins"/>
                <a:sym typeface="Poppins"/>
              </a:rPr>
              <a:t>in a smaller company, you may be required to </a:t>
            </a:r>
            <a:r>
              <a:rPr b="1" lang="en-GB" sz="1100">
                <a:solidFill>
                  <a:srgbClr val="FFFFFF"/>
                </a:solidFill>
                <a:latin typeface="Poppins"/>
                <a:ea typeface="Poppins"/>
                <a:cs typeface="Poppins"/>
                <a:sym typeface="Poppins"/>
              </a:rPr>
              <a:t>learn and use a different skill set </a:t>
            </a:r>
            <a:r>
              <a:rPr lang="en-GB" sz="1100">
                <a:solidFill>
                  <a:srgbClr val="FFFFFF"/>
                </a:solidFill>
                <a:latin typeface="Poppins"/>
                <a:ea typeface="Poppins"/>
                <a:cs typeface="Poppins"/>
                <a:sym typeface="Poppins"/>
              </a:rPr>
              <a:t>without leaving your desk - wear different hats, expand skills.</a:t>
            </a:r>
            <a:endParaRPr sz="1100">
              <a:solidFill>
                <a:srgbClr val="FFFFFF"/>
              </a:solidFill>
              <a:latin typeface="Poppins"/>
              <a:ea typeface="Poppins"/>
              <a:cs typeface="Poppins"/>
              <a:sym typeface="Poppins"/>
            </a:endParaRPr>
          </a:p>
          <a:p>
            <a:pPr indent="0" lvl="0" marL="0" rtl="0" algn="l">
              <a:spcBef>
                <a:spcPts val="0"/>
              </a:spcBef>
              <a:spcAft>
                <a:spcPts val="0"/>
              </a:spcAft>
              <a:buNone/>
            </a:pPr>
            <a:r>
              <a:t/>
            </a:r>
            <a:endParaRPr/>
          </a:p>
        </p:txBody>
      </p:sp>
      <p:pic>
        <p:nvPicPr>
          <p:cNvPr id="128" name="Google Shape;128;p20"/>
          <p:cNvPicPr preferRelativeResize="0"/>
          <p:nvPr/>
        </p:nvPicPr>
        <p:blipFill>
          <a:blip r:embed="rId3">
            <a:alphaModFix/>
          </a:blip>
          <a:stretch>
            <a:fillRect/>
          </a:stretch>
        </p:blipFill>
        <p:spPr>
          <a:xfrm>
            <a:off x="3845325" y="4279275"/>
            <a:ext cx="726675" cy="624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DA2CD"/>
        </a:solidFill>
      </p:bgPr>
    </p:bg>
    <p:spTree>
      <p:nvGrpSpPr>
        <p:cNvPr id="132" name="Shape 132"/>
        <p:cNvGrpSpPr/>
        <p:nvPr/>
      </p:nvGrpSpPr>
      <p:grpSpPr>
        <a:xfrm>
          <a:off x="0" y="0"/>
          <a:ext cx="0" cy="0"/>
          <a:chOff x="0" y="0"/>
          <a:chExt cx="0" cy="0"/>
        </a:xfrm>
      </p:grpSpPr>
      <p:sp>
        <p:nvSpPr>
          <p:cNvPr id="133" name="Google Shape;133;p21"/>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134" name="Google Shape;134;p21"/>
          <p:cNvSpPr txBox="1"/>
          <p:nvPr/>
        </p:nvSpPr>
        <p:spPr>
          <a:xfrm>
            <a:off x="1437300" y="353825"/>
            <a:ext cx="6269400" cy="48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800">
                <a:solidFill>
                  <a:schemeClr val="lt1"/>
                </a:solidFill>
                <a:latin typeface="Poppins"/>
                <a:ea typeface="Poppins"/>
                <a:cs typeface="Poppins"/>
                <a:sym typeface="Poppins"/>
              </a:rPr>
              <a:t>Start Up or SME vs Corporate Scale Organisations</a:t>
            </a:r>
            <a:endParaRPr b="1" sz="2200">
              <a:solidFill>
                <a:schemeClr val="lt1"/>
              </a:solidFill>
              <a:latin typeface="Poppins"/>
              <a:ea typeface="Poppins"/>
              <a:cs typeface="Poppins"/>
              <a:sym typeface="Poppins"/>
            </a:endParaRPr>
          </a:p>
        </p:txBody>
      </p:sp>
      <p:sp>
        <p:nvSpPr>
          <p:cNvPr id="135" name="Google Shape;135;p21"/>
          <p:cNvSpPr txBox="1"/>
          <p:nvPr/>
        </p:nvSpPr>
        <p:spPr>
          <a:xfrm>
            <a:off x="378750" y="1176975"/>
            <a:ext cx="8097900" cy="3102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900"/>
              </a:spcBef>
              <a:spcAft>
                <a:spcPts val="900"/>
              </a:spcAft>
              <a:buNone/>
            </a:pPr>
            <a:r>
              <a:t/>
            </a:r>
            <a:endParaRPr sz="1800">
              <a:solidFill>
                <a:srgbClr val="FFFFFF"/>
              </a:solidFill>
              <a:latin typeface="Poppins"/>
              <a:ea typeface="Poppins"/>
              <a:cs typeface="Poppins"/>
              <a:sym typeface="Poppins"/>
            </a:endParaRPr>
          </a:p>
        </p:txBody>
      </p:sp>
      <p:sp>
        <p:nvSpPr>
          <p:cNvPr id="136" name="Google Shape;136;p21"/>
          <p:cNvSpPr txBox="1"/>
          <p:nvPr/>
        </p:nvSpPr>
        <p:spPr>
          <a:xfrm>
            <a:off x="1605825" y="1077300"/>
            <a:ext cx="5927700" cy="351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600">
                <a:solidFill>
                  <a:srgbClr val="FFD966"/>
                </a:solidFill>
                <a:latin typeface="Poppins"/>
                <a:ea typeface="Poppins"/>
                <a:cs typeface="Poppins"/>
                <a:sym typeface="Poppins"/>
              </a:rPr>
              <a:t>Some Disadvantages of a small company or start up:</a:t>
            </a:r>
            <a:endParaRPr b="1" sz="1600">
              <a:solidFill>
                <a:srgbClr val="FFD966"/>
              </a:solidFill>
              <a:latin typeface="Poppins"/>
              <a:ea typeface="Poppins"/>
              <a:cs typeface="Poppins"/>
              <a:sym typeface="Poppins"/>
            </a:endParaRPr>
          </a:p>
        </p:txBody>
      </p:sp>
      <p:sp>
        <p:nvSpPr>
          <p:cNvPr id="137" name="Google Shape;137;p21"/>
          <p:cNvSpPr txBox="1"/>
          <p:nvPr/>
        </p:nvSpPr>
        <p:spPr>
          <a:xfrm>
            <a:off x="186900" y="4472175"/>
            <a:ext cx="8597400" cy="59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FFFF"/>
              </a:solidFill>
              <a:latin typeface="Poppins"/>
              <a:ea typeface="Poppins"/>
              <a:cs typeface="Poppins"/>
              <a:sym typeface="Poppins"/>
            </a:endParaRPr>
          </a:p>
        </p:txBody>
      </p:sp>
      <p:sp>
        <p:nvSpPr>
          <p:cNvPr id="138" name="Google Shape;138;p21"/>
          <p:cNvSpPr txBox="1"/>
          <p:nvPr/>
        </p:nvSpPr>
        <p:spPr>
          <a:xfrm>
            <a:off x="756350" y="1671750"/>
            <a:ext cx="3603300" cy="260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100">
                <a:solidFill>
                  <a:srgbClr val="FFFFFF"/>
                </a:solidFill>
              </a:rPr>
              <a:t>T</a:t>
            </a:r>
            <a:r>
              <a:rPr b="1" lang="en-GB" sz="1100">
                <a:solidFill>
                  <a:srgbClr val="FFFFFF"/>
                </a:solidFill>
                <a:latin typeface="Poppins"/>
                <a:ea typeface="Poppins"/>
                <a:cs typeface="Poppins"/>
                <a:sym typeface="Poppins"/>
              </a:rPr>
              <a:t>he Benefits Package Might Be Smaller</a:t>
            </a:r>
            <a:endParaRPr b="1" sz="11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br>
              <a:rPr lang="en-GB" sz="1100">
                <a:solidFill>
                  <a:srgbClr val="FFFFFF"/>
                </a:solidFill>
                <a:latin typeface="Poppins"/>
                <a:ea typeface="Poppins"/>
                <a:cs typeface="Poppins"/>
                <a:sym typeface="Poppins"/>
              </a:rPr>
            </a:br>
            <a:r>
              <a:rPr lang="en-GB" sz="1100">
                <a:solidFill>
                  <a:srgbClr val="FFFFFF"/>
                </a:solidFill>
                <a:latin typeface="Poppins"/>
                <a:ea typeface="Poppins"/>
                <a:cs typeface="Poppins"/>
                <a:sym typeface="Poppins"/>
              </a:rPr>
              <a:t>Smaller companies typically don't have as extensive a benefits package as larger companies do.</a:t>
            </a:r>
            <a:endParaRPr sz="11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r>
              <a:t/>
            </a:r>
            <a:endParaRPr b="1" sz="11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r>
              <a:rPr b="1" lang="en-GB" sz="1100">
                <a:solidFill>
                  <a:srgbClr val="FFFFFF"/>
                </a:solidFill>
                <a:latin typeface="Poppins"/>
                <a:ea typeface="Poppins"/>
                <a:cs typeface="Poppins"/>
                <a:sym typeface="Poppins"/>
              </a:rPr>
              <a:t>There May Be No Legal or HR Departments</a:t>
            </a:r>
            <a:endParaRPr b="1" sz="11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br>
              <a:rPr lang="en-GB" sz="1100">
                <a:solidFill>
                  <a:srgbClr val="FFFFFF"/>
                </a:solidFill>
                <a:latin typeface="Poppins"/>
                <a:ea typeface="Poppins"/>
                <a:cs typeface="Poppins"/>
                <a:sym typeface="Poppins"/>
              </a:rPr>
            </a:br>
            <a:r>
              <a:rPr lang="en-GB" sz="1100">
                <a:solidFill>
                  <a:srgbClr val="FFFFFF"/>
                </a:solidFill>
                <a:latin typeface="Poppins"/>
                <a:ea typeface="Poppins"/>
                <a:cs typeface="Poppins"/>
                <a:sym typeface="Poppins"/>
              </a:rPr>
              <a:t>mall companies often don't get around to setting up things like legal or Human Resources departments until they've been established for a while. This means there's no one in the company whose sole job is fielding complaints, arranging training, dealing with HR issues.</a:t>
            </a:r>
            <a:endParaRPr sz="1100">
              <a:solidFill>
                <a:srgbClr val="FFFFFF"/>
              </a:solidFill>
              <a:latin typeface="Poppins"/>
              <a:ea typeface="Poppins"/>
              <a:cs typeface="Poppins"/>
              <a:sym typeface="Poppins"/>
            </a:endParaRPr>
          </a:p>
          <a:p>
            <a:pPr indent="0" lvl="0" marL="0" rtl="0" algn="l">
              <a:lnSpc>
                <a:spcPct val="115000"/>
              </a:lnSpc>
              <a:spcBef>
                <a:spcPts val="0"/>
              </a:spcBef>
              <a:spcAft>
                <a:spcPts val="0"/>
              </a:spcAft>
              <a:buNone/>
            </a:pPr>
            <a:r>
              <a:t/>
            </a:r>
            <a:endParaRPr b="1" sz="900">
              <a:solidFill>
                <a:schemeClr val="dk1"/>
              </a:solidFill>
            </a:endParaRPr>
          </a:p>
        </p:txBody>
      </p:sp>
      <p:sp>
        <p:nvSpPr>
          <p:cNvPr id="139" name="Google Shape;139;p21"/>
          <p:cNvSpPr txBox="1"/>
          <p:nvPr/>
        </p:nvSpPr>
        <p:spPr>
          <a:xfrm>
            <a:off x="4686450" y="1494988"/>
            <a:ext cx="3790200" cy="2507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rgbClr val="FFFFFF"/>
              </a:buClr>
              <a:buSzPts val="1200"/>
              <a:buFont typeface="Poppins"/>
              <a:buChar char="●"/>
            </a:pPr>
            <a:r>
              <a:rPr lang="en-GB" sz="1200">
                <a:solidFill>
                  <a:srgbClr val="FFFFFF"/>
                </a:solidFill>
                <a:latin typeface="Poppins"/>
                <a:ea typeface="Poppins"/>
                <a:cs typeface="Poppins"/>
                <a:sym typeface="Poppins"/>
              </a:rPr>
              <a:t>Ultimately, what company you go with will be largely determined by where you fit best.</a:t>
            </a:r>
            <a:endParaRPr sz="1200">
              <a:solidFill>
                <a:srgbClr val="FFFFFF"/>
              </a:solidFill>
              <a:latin typeface="Poppins"/>
              <a:ea typeface="Poppins"/>
              <a:cs typeface="Poppins"/>
              <a:sym typeface="Poppins"/>
            </a:endParaRPr>
          </a:p>
          <a:p>
            <a:pPr indent="-304800" lvl="0" marL="457200" rtl="0" algn="l">
              <a:lnSpc>
                <a:spcPct val="115000"/>
              </a:lnSpc>
              <a:spcBef>
                <a:spcPts val="0"/>
              </a:spcBef>
              <a:spcAft>
                <a:spcPts val="0"/>
              </a:spcAft>
              <a:buClr>
                <a:srgbClr val="FFD966"/>
              </a:buClr>
              <a:buSzPts val="1200"/>
              <a:buFont typeface="Poppins"/>
              <a:buChar char="●"/>
            </a:pPr>
            <a:r>
              <a:rPr lang="en-GB" sz="1200">
                <a:solidFill>
                  <a:srgbClr val="FFD966"/>
                </a:solidFill>
                <a:latin typeface="Poppins"/>
                <a:ea typeface="Poppins"/>
                <a:cs typeface="Poppins"/>
                <a:sym typeface="Poppins"/>
              </a:rPr>
              <a:t>Not everyone is best suited to all sizes of organisation.</a:t>
            </a:r>
            <a:endParaRPr sz="1200">
              <a:solidFill>
                <a:srgbClr val="FFD966"/>
              </a:solidFill>
              <a:latin typeface="Poppins"/>
              <a:ea typeface="Poppins"/>
              <a:cs typeface="Poppins"/>
              <a:sym typeface="Poppins"/>
            </a:endParaRPr>
          </a:p>
          <a:p>
            <a:pPr indent="-304800" lvl="0" marL="457200" rtl="0" algn="l">
              <a:lnSpc>
                <a:spcPct val="115000"/>
              </a:lnSpc>
              <a:spcBef>
                <a:spcPts val="0"/>
              </a:spcBef>
              <a:spcAft>
                <a:spcPts val="0"/>
              </a:spcAft>
              <a:buClr>
                <a:srgbClr val="FFFFFF"/>
              </a:buClr>
              <a:buSzPts val="1200"/>
              <a:buFont typeface="Poppins"/>
              <a:buChar char="●"/>
            </a:pPr>
            <a:r>
              <a:rPr lang="en-GB" sz="1200">
                <a:solidFill>
                  <a:srgbClr val="FFFFFF"/>
                </a:solidFill>
                <a:latin typeface="Poppins"/>
                <a:ea typeface="Poppins"/>
                <a:cs typeface="Poppins"/>
                <a:sym typeface="Poppins"/>
              </a:rPr>
              <a:t>Culture fit is a key factor for both you and the employer.</a:t>
            </a:r>
            <a:endParaRPr sz="1200">
              <a:solidFill>
                <a:srgbClr val="FFFFFF"/>
              </a:solidFill>
              <a:latin typeface="Poppins"/>
              <a:ea typeface="Poppins"/>
              <a:cs typeface="Poppins"/>
              <a:sym typeface="Poppins"/>
            </a:endParaRPr>
          </a:p>
          <a:p>
            <a:pPr indent="-304800" lvl="0" marL="457200" rtl="0" algn="l">
              <a:lnSpc>
                <a:spcPct val="115000"/>
              </a:lnSpc>
              <a:spcBef>
                <a:spcPts val="0"/>
              </a:spcBef>
              <a:spcAft>
                <a:spcPts val="0"/>
              </a:spcAft>
              <a:buClr>
                <a:srgbClr val="FFD966"/>
              </a:buClr>
              <a:buSzPts val="1200"/>
              <a:buFont typeface="Poppins"/>
              <a:buChar char="●"/>
            </a:pPr>
            <a:r>
              <a:rPr lang="en-GB" sz="1200">
                <a:solidFill>
                  <a:srgbClr val="FFD966"/>
                </a:solidFill>
                <a:latin typeface="Poppins"/>
                <a:ea typeface="Poppins"/>
                <a:cs typeface="Poppins"/>
                <a:sym typeface="Poppins"/>
              </a:rPr>
              <a:t>It's important to keep in mind not just where you'll get paid the most or have the best benefits, but where your particular personality and set of skills can be utilised most efficiently.</a:t>
            </a:r>
            <a:endParaRPr sz="1200">
              <a:solidFill>
                <a:srgbClr val="FFD966"/>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